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34" r:id="rId2"/>
    <p:sldId id="413" r:id="rId3"/>
    <p:sldId id="412" r:id="rId4"/>
    <p:sldId id="414" r:id="rId5"/>
    <p:sldId id="418" r:id="rId6"/>
    <p:sldId id="415" r:id="rId7"/>
    <p:sldId id="419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97" r:id="rId20"/>
    <p:sldId id="498" r:id="rId21"/>
    <p:sldId id="499" r:id="rId22"/>
    <p:sldId id="500" r:id="rId23"/>
    <p:sldId id="501" r:id="rId24"/>
    <p:sldId id="502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335" r:id="rId33"/>
    <p:sldId id="356" r:id="rId34"/>
    <p:sldId id="404" r:id="rId35"/>
    <p:sldId id="363" r:id="rId36"/>
    <p:sldId id="405" r:id="rId37"/>
    <p:sldId id="358" r:id="rId38"/>
    <p:sldId id="339" r:id="rId39"/>
    <p:sldId id="340" r:id="rId40"/>
    <p:sldId id="447" r:id="rId41"/>
    <p:sldId id="448" r:id="rId42"/>
    <p:sldId id="449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1" r:id="rId53"/>
    <p:sldId id="463" r:id="rId54"/>
    <p:sldId id="465" r:id="rId55"/>
    <p:sldId id="466" r:id="rId56"/>
    <p:sldId id="467" r:id="rId57"/>
    <p:sldId id="468" r:id="rId58"/>
    <p:sldId id="472" r:id="rId59"/>
    <p:sldId id="474" r:id="rId60"/>
    <p:sldId id="475" r:id="rId61"/>
    <p:sldId id="476" r:id="rId62"/>
    <p:sldId id="478" r:id="rId63"/>
    <p:sldId id="479" r:id="rId64"/>
    <p:sldId id="460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82" r:id="rId73"/>
    <p:sldId id="490" r:id="rId74"/>
    <p:sldId id="491" r:id="rId75"/>
    <p:sldId id="511" r:id="rId76"/>
    <p:sldId id="492" r:id="rId77"/>
    <p:sldId id="495" r:id="rId78"/>
    <p:sldId id="496" r:id="rId79"/>
    <p:sldId id="505" r:id="rId80"/>
    <p:sldId id="506" r:id="rId81"/>
    <p:sldId id="507" r:id="rId82"/>
    <p:sldId id="508" r:id="rId83"/>
    <p:sldId id="509" r:id="rId84"/>
    <p:sldId id="510" r:id="rId85"/>
    <p:sldId id="481" r:id="rId86"/>
    <p:sldId id="503" r:id="rId87"/>
    <p:sldId id="417" r:id="rId88"/>
    <p:sldId id="504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8" autoAdjust="0"/>
    <p:restoredTop sz="94849" autoAdjust="0"/>
  </p:normalViewPr>
  <p:slideViewPr>
    <p:cSldViewPr>
      <p:cViewPr>
        <p:scale>
          <a:sx n="66" d="100"/>
          <a:sy n="66" d="100"/>
        </p:scale>
        <p:origin x="-85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0C2B9-DB3F-4CCB-82CA-6209CEDEB718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E1D4F2-A295-44EB-ABC8-2D52907C1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1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r>
              <a:rPr lang="en-US" baseline="0" dirty="0" smtClean="0"/>
              <a:t> is about deriving irrefutable conclusions from a set of premises.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8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3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D8CC40E-2139-4829-995D-9ED76A23FA65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9D22655-948B-41EC-9CDC-DC52E1EC23E3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r>
              <a:rPr lang="en-US" baseline="0" dirty="0" smtClean="0"/>
              <a:t> is about deriving irrefutable conclusions from a set of premises.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7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5509DCF-799D-4E92-B8B9-B9C756CAA60F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C3F9911-1241-459D-AB4D-0152A1511CFB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2F83ED6-F8B8-4193-8A64-532DC424A5C9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D50992A-4000-4698-BC15-38E6354C94D3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22C0241-E465-4501-BDAA-28633C5B23D9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CA79020-A9F7-4314-8AFC-45534D486B06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2532DAC-4096-40A4-A955-54964AF69B39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6CD7E26-F294-4E7C-9D41-E35555EC25F9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r>
              <a:rPr lang="en-US" baseline="0" dirty="0" smtClean="0"/>
              <a:t> is about deriving irrefutable conclusions from a set of premises.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 are very important.</a:t>
            </a:r>
          </a:p>
          <a:p>
            <a:r>
              <a:rPr lang="en-US" dirty="0" smtClean="0"/>
              <a:t>Classical</a:t>
            </a:r>
            <a:r>
              <a:rPr lang="en-US" baseline="0" dirty="0" smtClean="0"/>
              <a:t> theorem </a:t>
            </a:r>
            <a:r>
              <a:rPr lang="en-US" baseline="0" dirty="0" err="1" smtClean="0"/>
              <a:t>provers</a:t>
            </a:r>
            <a:r>
              <a:rPr lang="en-US" baseline="0" dirty="0" smtClean="0"/>
              <a:t> do not produce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r>
              <a:rPr lang="en-US" baseline="0" dirty="0" smtClean="0"/>
              <a:t> is about deriving irrefutable conclusions from a set of premises.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1D1F-F1DB-4E10-B1D7-B5F3CD2CAA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CA5-9D83-4019-A7FF-E11B4CA0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9213-A070-409A-B799-D356F389C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73AC-577E-4909-8C06-0EA090E7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C457-A6B4-4B16-BB17-555E05D46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B38B-1948-4202-8793-450FF900A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510C-9606-4499-8D18-9B018A8A5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8FEE-B6A3-4F8F-9AAC-10B9D427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02DF-0528-48FD-AB34-39E28D490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3956-F731-4A59-94D0-754305B7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4B79-FEF2-4A5C-8AAE-557ACD57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45A4-CB8F-4253-8D52-F03393A5A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TACAS'12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85E9A-E967-4BAB-B98E-25B92D1DB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01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210.png"/><Relationship Id="rId9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10" Type="http://schemas.openxmlformats.org/officeDocument/2006/relationships/image" Target="../media/image251.png"/><Relationship Id="rId4" Type="http://schemas.openxmlformats.org/officeDocument/2006/relationships/image" Target="../media/image240.png"/><Relationship Id="rId9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10.png"/><Relationship Id="rId4" Type="http://schemas.openxmlformats.org/officeDocument/2006/relationships/image" Target="../media/image7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6.png"/><Relationship Id="rId7" Type="http://schemas.openxmlformats.org/officeDocument/2006/relationships/image" Target="../media/image59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rise4fun.com/z3py" TargetMode="External"/><Relationship Id="rId2" Type="http://schemas.openxmlformats.org/officeDocument/2006/relationships/hyperlink" Target="http://z3.codeplex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" y="2187575"/>
            <a:ext cx="8991600" cy="1470025"/>
          </a:xfrm>
        </p:spPr>
        <p:txBody>
          <a:bodyPr/>
          <a:lstStyle/>
          <a:p>
            <a:r>
              <a:rPr lang="en-US" sz="3800" dirty="0" smtClean="0">
                <a:ea typeface="Segoe UI" pitchFamily="34" charset="0"/>
                <a:cs typeface="Segoe UI" pitchFamily="34" charset="0"/>
              </a:rPr>
              <a:t>A </a:t>
            </a:r>
            <a:r>
              <a:rPr lang="en-US" sz="38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Model-Constructing</a:t>
            </a:r>
            <a:r>
              <a:rPr lang="en-US" sz="3800" dirty="0" smtClean="0">
                <a:ea typeface="Segoe UI" pitchFamily="34" charset="0"/>
                <a:cs typeface="Segoe UI" pitchFamily="34" charset="0"/>
              </a:rPr>
              <a:t> </a:t>
            </a:r>
            <a:r>
              <a:rPr lang="en-US" sz="3800" dirty="0" err="1" smtClean="0">
                <a:ea typeface="Segoe UI" pitchFamily="34" charset="0"/>
                <a:cs typeface="Segoe UI" pitchFamily="34" charset="0"/>
              </a:rPr>
              <a:t>Satisfiability</a:t>
            </a:r>
            <a:r>
              <a:rPr lang="en-US" sz="3800" dirty="0" smtClean="0">
                <a:ea typeface="Segoe UI" pitchFamily="34" charset="0"/>
                <a:cs typeface="Segoe UI" pitchFamily="34" charset="0"/>
              </a:rPr>
              <a:t> Calculus</a:t>
            </a:r>
            <a:br>
              <a:rPr lang="en-US" sz="3800" dirty="0" smtClean="0">
                <a:ea typeface="Segoe UI" pitchFamily="34" charset="0"/>
                <a:cs typeface="Segoe UI" pitchFamily="34" charset="0"/>
              </a:rPr>
            </a:br>
            <a:r>
              <a:rPr lang="en-US" sz="2800" dirty="0" smtClean="0">
                <a:ea typeface="Segoe UI" pitchFamily="34" charset="0"/>
                <a:cs typeface="Segoe UI" pitchFamily="34" charset="0"/>
              </a:rPr>
              <a:t>VMCAI 2013</a:t>
            </a:r>
            <a:endParaRPr lang="en-US" sz="280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6171" y="4325257"/>
            <a:ext cx="28956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Dejan </a:t>
            </a:r>
            <a:r>
              <a:rPr lang="en-US" sz="2800" dirty="0" err="1" smtClean="0">
                <a:solidFill>
                  <a:schemeClr val="tx1"/>
                </a:solidFill>
              </a:rPr>
              <a:t>Jovanović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NYU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838200" y="4325257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Leonardo de Moura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Microsoft Research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6081" y="3810000"/>
                <a:ext cx="608096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Improvements</a:t>
                </a:r>
              </a:p>
              <a:p>
                <a:r>
                  <a:rPr lang="en-US" sz="2800" dirty="0" smtClean="0"/>
                  <a:t>Delete tautologies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∨¬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∨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Ordered Resolution</a:t>
                </a:r>
              </a:p>
              <a:p>
                <a:r>
                  <a:rPr lang="en-US" sz="2800" dirty="0" err="1" smtClean="0"/>
                  <a:t>Subsumption</a:t>
                </a:r>
                <a:r>
                  <a:rPr lang="en-US" sz="2800" dirty="0" smtClean="0"/>
                  <a:t> (delete redundant clauses)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𝑠𝑢𝑏𝑠𝑢𝑚𝑒𝑠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∨</m:t>
                    </m:r>
                    <m:r>
                      <a:rPr lang="en-US" sz="2800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81" y="3810000"/>
                <a:ext cx="608096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2004" t="-2050" r="-1102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5426831"/>
                  </p:ext>
                </p:extLst>
              </p:nvPr>
            </p:nvGraphicFramePr>
            <p:xfrm>
              <a:off x="1828800" y="1600200"/>
              <a:ext cx="60960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7000"/>
                    <a:gridCol w="717519"/>
                    <a:gridCol w="2711481"/>
                  </a:tblGrid>
                  <a:tr h="94129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3200" b="0" i="1" dirty="0" smtClean="0">
                              <a:latin typeface="Cambria Math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∨¬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3200" b="0" i="1" dirty="0" smtClean="0">
                            <a:latin typeface="Cambria Math"/>
                          </a:endParaRPr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</a:tr>
                  <a:tr h="94129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3200" b="0" i="1" dirty="0" smtClean="0">
                              <a:latin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¬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sz="3200" b="0" i="1" dirty="0" smtClean="0">
                              <a:latin typeface="Cambria Math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/>
                            <a:t>unsat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en-US" sz="3200" dirty="0" smtClean="0"/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</a:tr>
                  <a:tr h="32721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5426831"/>
                  </p:ext>
                </p:extLst>
              </p:nvPr>
            </p:nvGraphicFramePr>
            <p:xfrm>
              <a:off x="1828800" y="1600200"/>
              <a:ext cx="60960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7000"/>
                    <a:gridCol w="717519"/>
                    <a:gridCol w="2711481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1" r="-128311" b="-1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4359" t="-571" r="-380342" b="-1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4719" t="-571" b="-134286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571" r="-128311" b="-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4359" t="-100571" r="-380342" b="-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4719" t="-100571" b="-34286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83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Resolution: Example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848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Resolution: Example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71600"/>
            <a:ext cx="82391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Resolution: Example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23975"/>
            <a:ext cx="79438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Resolution: Example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47800"/>
            <a:ext cx="7810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Resolution: Example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47800"/>
            <a:ext cx="80867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Resolution: Problem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409247"/>
            <a:ext cx="4776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Exponential time and space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467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Unit Resolution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065307"/>
                  </p:ext>
                </p:extLst>
              </p:nvPr>
            </p:nvGraphicFramePr>
            <p:xfrm>
              <a:off x="2362200" y="2667000"/>
              <a:ext cx="6096000" cy="23738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/>
                    <a:gridCol w="762000"/>
                    <a:gridCol w="3505200"/>
                  </a:tblGrid>
                  <a:tr h="94129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3200" b="0" i="1" dirty="0" smtClean="0">
                              <a:latin typeface="Cambria Math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/>
                                </a:rPr>
                                <m:t>¬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sz="3200" b="0" i="1" dirty="0" smtClean="0">
                              <a:latin typeface="Cambria Math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3200" b="0" i="1" dirty="0" smtClean="0">
                            <a:latin typeface="Cambria Math"/>
                          </a:endParaRPr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</a:tr>
                  <a:tr h="941294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</a:tr>
                  <a:tr h="32721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065307"/>
                  </p:ext>
                </p:extLst>
              </p:nvPr>
            </p:nvGraphicFramePr>
            <p:xfrm>
              <a:off x="2362200" y="2667000"/>
              <a:ext cx="6096000" cy="23738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/>
                    <a:gridCol w="762000"/>
                    <a:gridCol w="3505200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3" t="-571" r="-233333" b="-122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800" t="-571" r="-460000" b="-122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4087" t="-571" b="-122286"/>
                          </a:stretch>
                        </a:blipFill>
                      </a:tcPr>
                    </a:tc>
                  </a:tr>
                  <a:tr h="941294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5638800" y="2971800"/>
                <a:ext cx="2514600" cy="1219200"/>
              </a:xfrm>
              <a:prstGeom prst="wedgeRectCallout">
                <a:avLst>
                  <a:gd name="adj1" fmla="val -63343"/>
                  <a:gd name="adj2" fmla="val -3574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i="1" dirty="0" smtClean="0"/>
              </a:p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subsumes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2514600" cy="1219200"/>
              </a:xfrm>
              <a:prstGeom prst="wedgeRectCallout">
                <a:avLst>
                  <a:gd name="adj1" fmla="val -63343"/>
                  <a:gd name="adj2" fmla="val -3574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3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734580"/>
            <a:ext cx="512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DPLL = Unit Resolution + Split rule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7866" y="1991380"/>
                <a:ext cx="14782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Split rule</a:t>
                </a:r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66" y="1991380"/>
                <a:ext cx="147829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8678" t="-5769" r="-7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3857866" y="2945487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50310" y="2945487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6342" y="3672851"/>
                <a:ext cx="802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342" y="3672851"/>
                <a:ext cx="8024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15152" y="3676526"/>
                <a:ext cx="1070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, ¬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152" y="3676526"/>
                <a:ext cx="107016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9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819400" y="21336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064" y="2819400"/>
                <a:ext cx="1770934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64" y="2819400"/>
                <a:ext cx="1770934" cy="26776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2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2210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Software analysis/verification tools </a:t>
            </a:r>
          </a:p>
          <a:p>
            <a:pPr marL="0" indent="0" algn="ctr">
              <a:buNone/>
            </a:pPr>
            <a:r>
              <a:rPr lang="en-US" sz="3600" dirty="0" smtClean="0"/>
              <a:t>need some form of </a:t>
            </a:r>
            <a:r>
              <a:rPr lang="en-US" sz="3600" dirty="0" smtClean="0">
                <a:solidFill>
                  <a:srgbClr val="FF0000"/>
                </a:solidFill>
              </a:rPr>
              <a:t>symbolic reasoning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Symbolic Reasoning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5655" y="44196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Logic is “The Calculus of Computer Science”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 smtClean="0"/>
              <a:t>Zohar Manna</a:t>
            </a:r>
          </a:p>
        </p:txBody>
      </p:sp>
    </p:spTree>
    <p:extLst>
      <p:ext uri="{BB962C8B-B14F-4D97-AF65-F5344CB8AC3E}">
        <p14:creationId xmlns:p14="http://schemas.microsoft.com/office/powerpoint/2010/main" val="2384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819400" y="21336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064" y="2819400"/>
                <a:ext cx="1770934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64" y="2819400"/>
                <a:ext cx="1770934" cy="26776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6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819400" y="21336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064" y="2819400"/>
                <a:ext cx="94115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64" y="2819400"/>
                <a:ext cx="941155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2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819400" y="21336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064" y="2819400"/>
                <a:ext cx="138166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𝑢𝑛𝑠𝑎𝑡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64" y="2819400"/>
                <a:ext cx="1381660" cy="26776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8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819400" y="21336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064" y="2819400"/>
                <a:ext cx="138166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𝑢𝑛𝑠𝑎𝑡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64" y="2819400"/>
                <a:ext cx="1381660" cy="26776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50310" y="20574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9866" y="2743200"/>
                <a:ext cx="1770934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66" y="2743200"/>
                <a:ext cx="1770934" cy="26776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8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DPLL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¬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8477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819400" y="21336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064" y="2819400"/>
                <a:ext cx="138166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𝑢𝑛𝑠𝑎𝑡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64" y="2819400"/>
                <a:ext cx="1381660" cy="26776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50310" y="2057400"/>
            <a:ext cx="48553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9866" y="2743200"/>
                <a:ext cx="1770934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∨¬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66" y="2743200"/>
                <a:ext cx="1770934" cy="26776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CDCL: Conflict Driven Clause Learning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3796142" y="2514888"/>
            <a:ext cx="2362201" cy="12882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Resolution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7000" y="1604067"/>
            <a:ext cx="2362200" cy="12226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DPLL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 bwMode="auto">
          <a:xfrm rot="2771272">
            <a:off x="3116044" y="2150880"/>
            <a:ext cx="2537980" cy="8868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Conflict</a:t>
            </a:r>
          </a:p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 Resolution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3796142" y="5036353"/>
            <a:ext cx="2362201" cy="12882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667000" y="4125532"/>
            <a:ext cx="2362200" cy="12226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5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Arithmetic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29090"/>
              </p:ext>
            </p:extLst>
          </p:nvPr>
        </p:nvGraphicFramePr>
        <p:xfrm>
          <a:off x="1600200" y="2362200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Fourier-</a:t>
                      </a:r>
                      <a:r>
                        <a:rPr lang="en-US" sz="3200" dirty="0" err="1" smtClean="0"/>
                        <a:t>Motzkin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Simplex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Proof-finder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Model-finder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Saturation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Search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1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Fourier-</a:t>
            </a:r>
            <a:r>
              <a:rPr lang="en-US" dirty="0" err="1" smtClean="0">
                <a:solidFill>
                  <a:srgbClr val="0070C0"/>
                </a:solidFill>
              </a:rPr>
              <a:t>Motzkin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728" y="4495800"/>
            <a:ext cx="5703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Very similar to Resolution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Exponential time and space</a:t>
            </a:r>
          </a:p>
          <a:p>
            <a:endParaRPr lang="en-US" sz="32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09297" y="1447800"/>
                <a:ext cx="38697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𝑎𝑥</m:t>
                      </m:r>
                      <m:r>
                        <a:rPr lang="en-US" sz="3200" b="0" i="1" smtClean="0">
                          <a:latin typeface="Cambria Math"/>
                        </a:rPr>
                        <m:t>,  </m:t>
                      </m:r>
                      <m:r>
                        <a:rPr lang="en-US" sz="3200" b="0" i="1" smtClean="0">
                          <a:latin typeface="Cambria Math"/>
                        </a:rPr>
                        <m:t>𝑏𝑥</m:t>
                      </m:r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97" y="1447800"/>
                <a:ext cx="386971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68847" y="2481081"/>
                <a:ext cx="4779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𝑎𝑏𝑥</m:t>
                      </m:r>
                      <m:r>
                        <a:rPr lang="en-US" sz="3200" b="0" i="1" smtClean="0">
                          <a:latin typeface="Cambria Math"/>
                        </a:rPr>
                        <m:t>,  </m:t>
                      </m:r>
                      <m:r>
                        <a:rPr lang="en-US" sz="3200" b="0" i="1" smtClean="0">
                          <a:latin typeface="Cambria Math"/>
                        </a:rPr>
                        <m:t>𝑎𝑏𝑥</m:t>
                      </m:r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47" y="2481081"/>
                <a:ext cx="47796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391968" y="2133600"/>
            <a:ext cx="533400" cy="40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652338" y="3581400"/>
                <a:ext cx="19763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38" y="3581400"/>
                <a:ext cx="19763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4373825" y="3185312"/>
            <a:ext cx="533400" cy="40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" grpId="0" animBg="1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Simplex-based procedure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725296"/>
                <a:ext cx="6768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≥0, 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≤2, 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&gt;4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25296"/>
                <a:ext cx="676858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3810121" y="1823966"/>
            <a:ext cx="15215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6553321" y="1852750"/>
            <a:ext cx="15215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9696" y="2281287"/>
                <a:ext cx="6583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696" y="2281287"/>
                <a:ext cx="65832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0239" y="2281287"/>
                <a:ext cx="6678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39" y="2281287"/>
                <a:ext cx="66781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5500" y="3178629"/>
                <a:ext cx="2514600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+2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≥0,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≤2,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&gt;4</m:t>
                      </m:r>
                    </m:oMath>
                  </m:oMathPara>
                </a14:m>
                <a:endParaRPr lang="en-US" sz="3200" dirty="0"/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3178629"/>
                <a:ext cx="2514600" cy="28315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4955348" y="3886200"/>
                <a:ext cx="4159623" cy="86177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84954" marR="0" lvl="0" indent="-384954" defTabSz="9144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are basic (dependent) </a:t>
                </a:r>
              </a:p>
              <a:p>
                <a:pPr marL="384954" marR="0" lvl="0" indent="-384954" defTabSz="9144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 pitchFamily="18" charset="0"/>
                      </a:rPr>
                      <m:t>, 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 pitchFamily="18" charset="0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  are non-basic</a:t>
                </a: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48" y="3886200"/>
                <a:ext cx="4159623" cy="861774"/>
              </a:xfrm>
              <a:prstGeom prst="rect">
                <a:avLst/>
              </a:prstGeom>
              <a:blipFill rotWithShape="1">
                <a:blip r:embed="rId6"/>
                <a:stretch>
                  <a:fillRect t="-17021" r="-3959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Simplex-based procedure: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1676400"/>
                <a:ext cx="2514600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≥0,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≤2,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&gt;4</m:t>
                      </m:r>
                    </m:oMath>
                  </m:oMathPara>
                </a14:m>
                <a:endParaRPr lang="en-US" sz="3200" dirty="0"/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2514600" cy="28315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52800" y="1676400"/>
                <a:ext cx="2514600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−2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≥0,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≤2,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&gt;4</m:t>
                      </m:r>
                    </m:oMath>
                  </m:oMathPara>
                </a14:m>
                <a:endParaRPr lang="en-US" sz="3200" dirty="0"/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676400"/>
                <a:ext cx="2514600" cy="28315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48400" y="1676400"/>
                <a:ext cx="2514600" cy="287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≥0,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≤2, 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&gt;4</m:t>
                      </m:r>
                    </m:oMath>
                  </m:oMathPara>
                </a14:m>
                <a:endParaRPr lang="en-US" sz="3200" dirty="0"/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676400"/>
                <a:ext cx="2514600" cy="28768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667000" y="2895600"/>
            <a:ext cx="4572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667828" y="2895600"/>
            <a:ext cx="4572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 bwMode="auto">
          <a:xfrm>
            <a:off x="4957482" y="4921623"/>
            <a:ext cx="3998259" cy="1819835"/>
          </a:xfrm>
          <a:prstGeom prst="wedgeRectCallout">
            <a:avLst>
              <a:gd name="adj1" fmla="val -64993"/>
              <a:gd name="adj2" fmla="val -56759"/>
            </a:avLst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Key Property:</a:t>
            </a:r>
          </a:p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If an assignment satisfies the equations before a pivoting step, then it will also satisfy them after!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834037" y="4602735"/>
            <a:ext cx="1891553" cy="2052917"/>
          </a:xfrm>
          <a:prstGeom prst="wedgeRectCallout">
            <a:avLst>
              <a:gd name="adj1" fmla="val 88045"/>
              <a:gd name="adj2" fmla="val -63829"/>
            </a:avLst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Example:</a:t>
            </a:r>
          </a:p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M(x) = 1</a:t>
            </a:r>
          </a:p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M(y) = 1</a:t>
            </a:r>
          </a:p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M(s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= 2</a:t>
            </a:r>
          </a:p>
          <a:p>
            <a:pPr marL="0" marR="0" lvl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M(s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= 3</a:t>
            </a:r>
          </a:p>
        </p:txBody>
      </p:sp>
    </p:spTree>
    <p:extLst>
      <p:ext uri="{BB962C8B-B14F-4D97-AF65-F5344CB8AC3E}">
        <p14:creationId xmlns:p14="http://schemas.microsoft.com/office/powerpoint/2010/main" val="36770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" grpId="0" animBg="1"/>
      <p:bldP spid="23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Symbolic Reasoning</a:t>
            </a:r>
            <a:endParaRPr lang="en-US" sz="54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73815" y="2133601"/>
            <a:ext cx="6980045" cy="4190999"/>
            <a:chOff x="1524000" y="1295400"/>
            <a:chExt cx="5913245" cy="5486399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524000" y="1295400"/>
              <a:ext cx="5913245" cy="546835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 anchorCtr="0"/>
            <a:lstStyle/>
            <a:p>
              <a:pPr algn="ctr"/>
              <a:r>
                <a:rPr lang="en-US" sz="2000" dirty="0" err="1" smtClean="0"/>
                <a:t>Undecidable</a:t>
              </a:r>
              <a:r>
                <a:rPr lang="en-US" sz="2000" dirty="0" smtClean="0"/>
                <a:t> (FOL + LIA)</a:t>
              </a: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167047" y="2514600"/>
              <a:ext cx="4614363" cy="426719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tIns="0" bIns="0" rtlCol="0" anchor="t" anchorCtr="0"/>
            <a:lstStyle/>
            <a:p>
              <a:pPr algn="ctr"/>
              <a:r>
                <a:rPr lang="en-US" sz="2000" dirty="0" smtClean="0"/>
                <a:t>Semi Decidable (FOL)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68643" y="3498278"/>
              <a:ext cx="3513204" cy="324888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2000" dirty="0" smtClean="0"/>
                <a:t>NEXPTIME (EPR)</a:t>
              </a:r>
              <a:endParaRPr lang="en-US" sz="2000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352997" y="4563048"/>
              <a:ext cx="2361808" cy="218411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2000" dirty="0" smtClean="0"/>
                <a:t>PSPACE (QBF)</a:t>
              </a:r>
              <a:endParaRPr lang="en-US" sz="2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1" y="5257800"/>
              <a:ext cx="1600200" cy="14798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000" dirty="0" smtClean="0"/>
                <a:t>NP (SAT)</a:t>
              </a:r>
              <a:endParaRPr lang="en-US" sz="2000" dirty="0"/>
            </a:p>
          </p:txBody>
        </p:sp>
      </p:grpSp>
      <p:sp>
        <p:nvSpPr>
          <p:cNvPr id="31" name="Rectangular Callout 30"/>
          <p:cNvSpPr/>
          <p:nvPr/>
        </p:nvSpPr>
        <p:spPr>
          <a:xfrm>
            <a:off x="4516511" y="1325033"/>
            <a:ext cx="4354774" cy="1037167"/>
          </a:xfrm>
          <a:prstGeom prst="wedgeRectCallout">
            <a:avLst>
              <a:gd name="adj1" fmla="val -65817"/>
              <a:gd name="adj2" fmla="val 543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Practical problems often have </a:t>
            </a:r>
            <a:r>
              <a:rPr lang="en-US" sz="2400" b="1" dirty="0" smtClean="0"/>
              <a:t>structure</a:t>
            </a:r>
            <a:r>
              <a:rPr lang="en-US" sz="2400" dirty="0" smtClean="0"/>
              <a:t> that can be exploited.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55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Simplex: Repairing Models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Content Placeholder 15"/>
          <p:cNvSpPr>
            <a:spLocks noGrp="1"/>
          </p:cNvSpPr>
          <p:nvPr>
            <p:ph idx="1"/>
          </p:nvPr>
        </p:nvSpPr>
        <p:spPr>
          <a:xfrm>
            <a:off x="845489" y="1709303"/>
            <a:ext cx="7548284" cy="99719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cs typeface="Calibri" pitchFamily="34" charset="0"/>
                <a:sym typeface="Symbol"/>
              </a:rPr>
              <a:t>If the assignment of a non-basic variable does not satisfy a bound, then fix it and propagate the change to all dependent variables.</a:t>
            </a:r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2113994" y="3052186"/>
            <a:ext cx="1177308" cy="2788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c –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c +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M(a)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M(b)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M(c)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M(d)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  c </a:t>
            </a:r>
          </a:p>
        </p:txBody>
      </p:sp>
      <p:sp>
        <p:nvSpPr>
          <p:cNvPr id="16" name="Content Placeholder 15"/>
          <p:cNvSpPr txBox="1">
            <a:spLocks/>
          </p:cNvSpPr>
          <p:nvPr/>
        </p:nvSpPr>
        <p:spPr>
          <a:xfrm>
            <a:off x="4857194" y="3052186"/>
            <a:ext cx="1177308" cy="2788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c –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c +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M(a) =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M(b) =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M(c) =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M(d)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  c 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3563470" y="3917537"/>
            <a:ext cx="1120589" cy="672353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Simplex: Repairing Models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Content Placeholder 15"/>
          <p:cNvSpPr>
            <a:spLocks noGrp="1"/>
          </p:cNvSpPr>
          <p:nvPr>
            <p:ph idx="1"/>
          </p:nvPr>
        </p:nvSpPr>
        <p:spPr>
          <a:xfrm>
            <a:off x="845489" y="1709303"/>
            <a:ext cx="7548284" cy="99719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cs typeface="Calibri" pitchFamily="34" charset="0"/>
                <a:sym typeface="Symbol"/>
              </a:rPr>
              <a:t>If the assignment of a basic variable does not satisfy a bound, then pivot it, fix it, and propagate the change to its new dependent variables. </a:t>
            </a: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1419249" y="2944650"/>
            <a:ext cx="1177308" cy="2788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c –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c +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M(a)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M(b)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M(c)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M(d)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  a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3784529" y="2944650"/>
            <a:ext cx="1619806" cy="2788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a + 2d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M(a)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M(b)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M(c)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M(d)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  a </a:t>
            </a:r>
          </a:p>
        </p:txBody>
      </p:sp>
      <p:sp>
        <p:nvSpPr>
          <p:cNvPr id="21" name="Content Placeholder 15"/>
          <p:cNvSpPr txBox="1">
            <a:spLocks/>
          </p:cNvSpPr>
          <p:nvPr/>
        </p:nvSpPr>
        <p:spPr>
          <a:xfrm>
            <a:off x="6324600" y="2944650"/>
            <a:ext cx="1619806" cy="2788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= a + 2d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M(a) = 1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M(b) = 1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M(c) = 1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M(d) = 0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1  a 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3061240" y="3968806"/>
            <a:ext cx="295835" cy="430306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562600" y="3980331"/>
            <a:ext cx="295835" cy="430306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1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Polynomial Constraints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91145" y="4191000"/>
                <a:ext cx="55002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+8 &lt;1</m:t>
                      </m:r>
                    </m:oMath>
                  </m:oMathPara>
                </a14:m>
                <a:endParaRPr lang="en-US" sz="2800" b="0" dirty="0" smtClean="0">
                  <a:latin typeface="Segoe UI Light" pitchFamily="34" charset="0"/>
                </a:endParaRPr>
              </a:p>
              <a:p>
                <a:pPr algn="ctr"/>
                <a:r>
                  <a:rPr lang="en-US" sz="2800" dirty="0" smtClean="0">
                    <a:latin typeface="Segoe UI Light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+4&gt;1</m:t>
                    </m:r>
                  </m:oMath>
                </a14:m>
                <a:endParaRPr lang="en-US" sz="28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45" y="4191000"/>
                <a:ext cx="5500255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2362200" y="1981200"/>
            <a:ext cx="4724400" cy="1295400"/>
          </a:xfrm>
          <a:prstGeom prst="rect">
            <a:avLst/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AKA</a:t>
            </a:r>
          </a:p>
          <a:p>
            <a:pPr algn="ctr"/>
            <a:r>
              <a:rPr lang="en-US" sz="2400" dirty="0" smtClean="0"/>
              <a:t>Existential Theory of the Reals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sym typeface="Symbol"/>
              </a:rPr>
              <a:t>R</a:t>
            </a:r>
            <a:endParaRPr lang="en-US" sz="24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905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1.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Project/Saturate </a:t>
                </a:r>
                <a:r>
                  <a:rPr lang="en-US" sz="2400" dirty="0" smtClean="0"/>
                  <a:t>set of polynomials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2.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Lift/Search</a:t>
                </a:r>
                <a:r>
                  <a:rPr lang="en-US" sz="2400" dirty="0" smtClean="0"/>
                  <a:t>: Incrementally build assignment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Isolate roots of polynomials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Select a feasible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, and 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If there is no feasible cell, then backtrack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905"/>
                <a:ext cx="8229600" cy="4525963"/>
              </a:xfrm>
              <a:blipFill rotWithShape="1"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0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2462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−1&lt;0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246272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828800"/>
                <a:ext cx="1861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 −1&gt;0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186153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5789" y="1873752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1. Saturate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636463"/>
                  </p:ext>
                </p:extLst>
              </p:nvPr>
            </p:nvGraphicFramePr>
            <p:xfrm>
              <a:off x="776780" y="4953000"/>
              <a:ext cx="7543800" cy="15544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683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0556" t="-1667" r="-342593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35484" t="-1667" r="-695699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11053" t="-1667" r="-24052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23729" t="-1667" r="-67457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1429" t="-1667" r="-170748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52055" t="-1667" r="-24383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95506" t="-1667" b="-358333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92424" r="-339007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92424" r="-33900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96923" r="-33900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ight Arrow 2"/>
          <p:cNvSpPr/>
          <p:nvPr/>
        </p:nvSpPr>
        <p:spPr>
          <a:xfrm>
            <a:off x="2791225" y="1476586"/>
            <a:ext cx="1421582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0312" y="4348425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Search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8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5789" y="1873752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1. Saturate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544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683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0556" t="-1667" r="-342593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35484" t="-1667" r="-695699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11053" t="-1667" r="-24052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23729" t="-1667" r="-67457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1429" t="-1667" r="-170748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52055" t="-1667" r="-24383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95506" t="-1667" b="-358333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92424" r="-339007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92424" r="-33900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96923" r="-33900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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91742"/>
                  </p:ext>
                </p:extLst>
              </p:nvPr>
            </p:nvGraphicFramePr>
            <p:xfrm>
              <a:off x="1455467" y="2862397"/>
              <a:ext cx="4604911" cy="1397508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4+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 sz="2000" smtClean="0">
                                    <a:latin typeface="Cambria Math"/>
                                  </a:rPr>
                                  <m:t> 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91742"/>
                  </p:ext>
                </p:extLst>
              </p:nvPr>
            </p:nvGraphicFramePr>
            <p:xfrm>
              <a:off x="1455467" y="2862397"/>
              <a:ext cx="4604911" cy="140443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31019" t="-1010" r="-119444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631646" t="-1010" r="-226582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24719" t="-1010" r="-562" b="-150505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151515" r="-168085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255385" r="-16808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Up Arrow 19"/>
          <p:cNvSpPr/>
          <p:nvPr/>
        </p:nvSpPr>
        <p:spPr>
          <a:xfrm>
            <a:off x="3124200" y="4335742"/>
            <a:ext cx="377816" cy="46166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91225" y="1476586"/>
            <a:ext cx="1421582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0312" y="4348425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Search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 rot="2640336">
            <a:off x="682471" y="2520895"/>
            <a:ext cx="1146443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−1&gt;0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5789" y="1873752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1. Saturate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547054"/>
                  </p:ext>
                </p:extLst>
              </p:nvPr>
            </p:nvGraphicFramePr>
            <p:xfrm>
              <a:off x="776780" y="4953000"/>
              <a:ext cx="7543800" cy="15544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683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0556" t="-1667" r="-342593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35484" t="-1667" r="-695699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11053" t="-1667" r="-24052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23729" t="-1667" r="-67457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1429" t="-1667" r="-170748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52055" t="-1667" r="-24383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95506" t="-1667" b="-358333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92424" r="-339007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92424" r="-33900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96923" r="-33900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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82209"/>
                  </p:ext>
                </p:extLst>
              </p:nvPr>
            </p:nvGraphicFramePr>
            <p:xfrm>
              <a:off x="1455467" y="2862397"/>
              <a:ext cx="4604911" cy="140443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 sz="2000" smtClean="0">
                                    <a:latin typeface="Cambria Math"/>
                                  </a:rPr>
                                  <m:t> 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82209"/>
                  </p:ext>
                </p:extLst>
              </p:nvPr>
            </p:nvGraphicFramePr>
            <p:xfrm>
              <a:off x="1455467" y="2862397"/>
              <a:ext cx="4604911" cy="140443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31019" t="-1010" r="-119444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631646" t="-1010" r="-226582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24719" t="-1010" r="-562" b="-150505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151515" r="-168085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255385" r="-16808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Up Arrow 19"/>
          <p:cNvSpPr/>
          <p:nvPr/>
        </p:nvSpPr>
        <p:spPr>
          <a:xfrm>
            <a:off x="3124200" y="4335742"/>
            <a:ext cx="377816" cy="46166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91225" y="1476586"/>
            <a:ext cx="1421582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0312" y="4348425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Search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 rot="2640336">
            <a:off x="682471" y="2520895"/>
            <a:ext cx="1146443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35168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CONFLICT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NLSAT</a:t>
            </a:r>
            <a:r>
              <a:rPr lang="en-US" dirty="0" smtClean="0"/>
              <a:t>: Model-Based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371601"/>
            <a:ext cx="8610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Static x </a:t>
            </a:r>
            <a:r>
              <a:rPr lang="en-US" dirty="0" smtClean="0">
                <a:solidFill>
                  <a:srgbClr val="FF0000"/>
                </a:solidFill>
              </a:rPr>
              <a:t>Dynamic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Optimistic approach</a:t>
            </a:r>
          </a:p>
          <a:p>
            <a:pPr marL="0" indent="0">
              <a:buNone/>
            </a:pPr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1629" y="4397829"/>
            <a:ext cx="861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	</a:t>
            </a:r>
            <a:r>
              <a:rPr lang="en-US" dirty="0" smtClean="0"/>
              <a:t>Start the Search before Saturate/Project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We saturate on demand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Model guides the saturation</a:t>
            </a:r>
          </a:p>
          <a:p>
            <a:pPr marL="0" indent="0">
              <a:buFont typeface="Arial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 bwMode="auto">
          <a:xfrm rot="5400000">
            <a:off x="5977969" y="2848508"/>
            <a:ext cx="1993923" cy="114826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7" name="Left Arrow 6"/>
          <p:cNvSpPr/>
          <p:nvPr/>
        </p:nvSpPr>
        <p:spPr bwMode="auto">
          <a:xfrm rot="16200000">
            <a:off x="7177927" y="1781710"/>
            <a:ext cx="1993923" cy="114826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Proofs</a:t>
            </a:r>
          </a:p>
        </p:txBody>
      </p:sp>
      <p:sp>
        <p:nvSpPr>
          <p:cNvPr id="8" name="Rectangle 7"/>
          <p:cNvSpPr/>
          <p:nvPr/>
        </p:nvSpPr>
        <p:spPr bwMode="auto">
          <a:xfrm rot="2771272">
            <a:off x="6581572" y="2362464"/>
            <a:ext cx="2142297" cy="7904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Conflict</a:t>
            </a:r>
          </a:p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 Resolution</a:t>
            </a:r>
          </a:p>
        </p:txBody>
      </p:sp>
    </p:spTree>
    <p:extLst>
      <p:ext uri="{BB962C8B-B14F-4D97-AF65-F5344CB8AC3E}">
        <p14:creationId xmlns:p14="http://schemas.microsoft.com/office/powerpoint/2010/main" val="22660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Experimental Results (1)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34400" cy="28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609600" y="1295400"/>
            <a:ext cx="2895600" cy="685800"/>
          </a:xfrm>
          <a:prstGeom prst="wedgeRectCallout">
            <a:avLst>
              <a:gd name="adj1" fmla="val -40223"/>
              <a:gd name="adj2" fmla="val 1595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NEW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12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Experimental Results (2)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056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010102" y="6172200"/>
            <a:ext cx="2895600" cy="685800"/>
          </a:xfrm>
          <a:prstGeom prst="wedgeRectCallout">
            <a:avLst>
              <a:gd name="adj1" fmla="val -60893"/>
              <a:gd name="adj2" fmla="val -145879"/>
            </a:avLst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NEW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9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Logic Engines as a Service</a:t>
            </a:r>
            <a:endParaRPr lang="en-US" sz="5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7000" y="2362200"/>
                <a:ext cx="17025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𝑆𝑐𝑎𝑙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362200"/>
                <a:ext cx="17025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03" y="3054637"/>
            <a:ext cx="12477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42" y="1595934"/>
            <a:ext cx="1736068" cy="54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94" y="2822842"/>
            <a:ext cx="1840591" cy="51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54879" y="2677511"/>
            <a:ext cx="2008527" cy="59049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SAGE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16587"/>
            <a:ext cx="1162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274" y="3841578"/>
            <a:ext cx="2222422" cy="9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03" y="4855834"/>
            <a:ext cx="3457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9" y="1736744"/>
            <a:ext cx="2838450" cy="6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28" y="4883253"/>
            <a:ext cx="1390650" cy="141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PexWe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3454821"/>
            <a:ext cx="1853238" cy="1038936"/>
          </a:xfrm>
          <a:prstGeom prst="rect">
            <a:avLst/>
          </a:prstGeom>
        </p:spPr>
      </p:pic>
      <p:pic>
        <p:nvPicPr>
          <p:cNvPr id="14" name="Picture 10" descr="Description: C:\Users\nbjorner\AppData\Local\Microsoft\Windows\Temporary Internet Files\Content.IE5\T0ZPJOKX\MP900448692[1]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10" y="4460891"/>
            <a:ext cx="57266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3258041" y="4710331"/>
            <a:ext cx="13666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SecGuru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5" descr="yogi_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3842" y="4757733"/>
            <a:ext cx="1689100" cy="835961"/>
          </a:xfrm>
          <a:prstGeom prst="rect">
            <a:avLst/>
          </a:prstGeom>
        </p:spPr>
      </p:pic>
      <p:pic>
        <p:nvPicPr>
          <p:cNvPr id="17" name="Picture 16" descr="SpecSharpLogo-h100-w36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18014" y="5896909"/>
            <a:ext cx="2969751" cy="79871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" y="1750085"/>
            <a:ext cx="2590595" cy="6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6" y="5743574"/>
            <a:ext cx="10763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49" y="5591175"/>
            <a:ext cx="24860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15" y="2480129"/>
            <a:ext cx="38100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Delayed </a:t>
            </a:r>
          </a:p>
          <a:p>
            <a:pPr marL="0" indent="0" algn="ctr">
              <a:buNone/>
            </a:pPr>
            <a:r>
              <a:rPr lang="en-US" sz="2800" dirty="0" smtClean="0"/>
              <a:t>Theory Combination</a:t>
            </a:r>
          </a:p>
          <a:p>
            <a:pPr marL="0" indent="0" algn="ctr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Bruttomesso</a:t>
            </a:r>
            <a:r>
              <a:rPr lang="en-US" sz="2400" dirty="0" smtClean="0"/>
              <a:t> et al 2006]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76800" y="27432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Model-Based 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 smtClean="0"/>
              <a:t>Theory Combination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4856" y="29718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X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examples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8372" y="2550886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Array Theory by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 smtClean="0"/>
              <a:t>Axiom Instantiation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02200" y="2358572"/>
            <a:ext cx="3860800" cy="19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Lemmas on Demand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 smtClean="0"/>
              <a:t>For Theory of Array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Brummayer-Biere</a:t>
            </a:r>
            <a:r>
              <a:rPr lang="en-US" sz="2400" dirty="0" smtClean="0"/>
              <a:t> 2009]</a:t>
            </a:r>
          </a:p>
          <a:p>
            <a:pPr marL="0" indent="0" algn="ctr">
              <a:buFont typeface="Arial" charset="0"/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4760893"/>
                <a:ext cx="6096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:   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𝑗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𝑗</m:t>
                      </m:r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r>
                        <a:rPr lang="en-US" sz="2800" b="0" i="1" smtClean="0">
                          <a:latin typeface="Cambria Math"/>
                        </a:rPr>
                        <m:t>𝑗</m:t>
                      </m:r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60893"/>
                <a:ext cx="6096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67200" y="285568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X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3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examples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(for linear arithmetic)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2852057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Fourier-</a:t>
            </a:r>
            <a:r>
              <a:rPr lang="en-US" sz="2800" dirty="0" err="1" smtClean="0"/>
              <a:t>Motzkin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1930400"/>
            <a:ext cx="3860800" cy="19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Generalizing DPLL to richer </a:t>
            </a:r>
            <a:r>
              <a:rPr lang="en-US" sz="2800" dirty="0" smtClean="0"/>
              <a:t>logics</a:t>
            </a:r>
          </a:p>
          <a:p>
            <a:pPr marL="0" indent="0" algn="ctr">
              <a:buNone/>
            </a:pPr>
            <a:r>
              <a:rPr lang="en-US" sz="2400" dirty="0" smtClean="0"/>
              <a:t>[McMillan et al 2009]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4400" y="3806372"/>
            <a:ext cx="3860800" cy="19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Conflict Resolution</a:t>
            </a:r>
          </a:p>
          <a:p>
            <a:pPr marL="0" indent="0" algn="ctr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Korovin</a:t>
            </a:r>
            <a:r>
              <a:rPr lang="en-US" sz="2400" dirty="0" smtClean="0"/>
              <a:t> et al 2009]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85568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X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0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Saturation: successful instances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8372" y="1937658"/>
            <a:ext cx="73240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Polynomial time procedures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8372" y="2714172"/>
            <a:ext cx="7324028" cy="12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Gaussian Elimination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Congruence Closure</a:t>
            </a:r>
          </a:p>
        </p:txBody>
      </p:sp>
    </p:spTree>
    <p:extLst>
      <p:ext uri="{BB962C8B-B14F-4D97-AF65-F5344CB8AC3E}">
        <p14:creationId xmlns:p14="http://schemas.microsoft.com/office/powerpoint/2010/main" val="19090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2875"/>
            <a:ext cx="8382000" cy="2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Basic Idea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041" y="1855882"/>
            <a:ext cx="8382000" cy="332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84954" marR="0" lvl="0" indent="-384954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 0, y = x + 1, (y &gt; 2  y &lt; 1)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56156" y="3127499"/>
            <a:ext cx="217444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 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)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4389120" y="2223828"/>
            <a:ext cx="416966" cy="66568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32374" y="3111650"/>
            <a:ext cx="37338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x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 0), 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 = x + 1), 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&gt; 2), 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&lt; 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041" y="5516211"/>
            <a:ext cx="751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 smtClean="0"/>
              <a:t>[</a:t>
            </a:r>
            <a:r>
              <a:rPr lang="en-US" dirty="0" err="1" smtClean="0"/>
              <a:t>Audemard</a:t>
            </a:r>
            <a:r>
              <a:rPr lang="en-US" dirty="0" smtClean="0"/>
              <a:t> et al - 2002],  [Barrett et al - 2002], [de Moura et al - 2002]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2875"/>
            <a:ext cx="8382000" cy="2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Basic Idea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041" y="1855882"/>
            <a:ext cx="8382000" cy="332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84954" marR="0" lvl="0" indent="-384954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 0, y = x + 1, (y &gt; 2  y &lt; 1)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89120" y="2223828"/>
            <a:ext cx="416966" cy="66568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32374" y="3111650"/>
            <a:ext cx="37338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x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 0), 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 = x + 1), 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&gt; 2), 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&lt; 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56156" y="3127499"/>
            <a:ext cx="217444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 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38757" y="4235511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SAT 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24" name="Down Arrow 23"/>
          <p:cNvSpPr/>
          <p:nvPr/>
        </p:nvSpPr>
        <p:spPr bwMode="auto">
          <a:xfrm rot="2413226">
            <a:off x="2449971" y="3486351"/>
            <a:ext cx="416966" cy="68496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2875"/>
            <a:ext cx="8382000" cy="2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Basic Idea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041" y="1855882"/>
            <a:ext cx="8382000" cy="332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84954" marR="0" lvl="0" indent="-384954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 0, y = x + 1, (y &gt; 2  y &lt; 1)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89120" y="2223828"/>
            <a:ext cx="416966" cy="66568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32374" y="3111650"/>
            <a:ext cx="37338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x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 0), 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 = x + 1), 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&gt; 2), 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 (y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&lt; 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56156" y="3127499"/>
            <a:ext cx="217444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 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38757" y="4235511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SAT 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24" name="Down Arrow 23"/>
          <p:cNvSpPr/>
          <p:nvPr/>
        </p:nvSpPr>
        <p:spPr bwMode="auto">
          <a:xfrm rot="2413226">
            <a:off x="2449971" y="3486351"/>
            <a:ext cx="416966" cy="68496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955341" y="4498856"/>
            <a:ext cx="482803" cy="453542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93619" y="4223566"/>
            <a:ext cx="2174443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Assignment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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851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2875"/>
            <a:ext cx="8382000" cy="2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Basic Idea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041" y="1855882"/>
            <a:ext cx="8382000" cy="332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84954" marR="0" lvl="0" indent="-384954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 0, y = x + 1, (y &gt; 2  y &lt; 1)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89120" y="2223828"/>
            <a:ext cx="416966" cy="66568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56156" y="3127499"/>
            <a:ext cx="217444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 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38757" y="4235511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SAT 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24" name="Down Arrow 23"/>
          <p:cNvSpPr/>
          <p:nvPr/>
        </p:nvSpPr>
        <p:spPr bwMode="auto">
          <a:xfrm rot="2413226">
            <a:off x="2449971" y="3486351"/>
            <a:ext cx="416966" cy="68496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955341" y="4498856"/>
            <a:ext cx="482803" cy="453542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93619" y="4223566"/>
            <a:ext cx="2174443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Assignment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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32374" y="3111650"/>
            <a:ext cx="37338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x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 0), 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 = x + 1), </a:t>
            </a:r>
          </a:p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&gt; 2), 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&lt; 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360823" y="4504952"/>
            <a:ext cx="482803" cy="453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6158179" y="3912420"/>
            <a:ext cx="416966" cy="42550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957619" y="4411948"/>
            <a:ext cx="198438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 0, y = x + 1, </a:t>
            </a:r>
          </a:p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(y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&gt; 2), y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&lt; 1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2875"/>
            <a:ext cx="8382000" cy="2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Basic Idea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041" y="1855882"/>
            <a:ext cx="8382000" cy="332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84954" marR="0" lvl="0" indent="-384954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 0, y = x + 1, (y &gt; 2  y &lt; 1)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89120" y="2223828"/>
            <a:ext cx="416966" cy="66568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56156" y="3127499"/>
            <a:ext cx="217444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 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38757" y="4235511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SAT 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24" name="Down Arrow 23"/>
          <p:cNvSpPr/>
          <p:nvPr/>
        </p:nvSpPr>
        <p:spPr bwMode="auto">
          <a:xfrm rot="2413226">
            <a:off x="2449971" y="3486351"/>
            <a:ext cx="416966" cy="68496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955341" y="4498856"/>
            <a:ext cx="482803" cy="453542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93619" y="4223566"/>
            <a:ext cx="2174443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Assignment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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32374" y="3111650"/>
            <a:ext cx="37338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x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 0), 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 = x + 1), </a:t>
            </a:r>
          </a:p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&gt; 2), 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&lt; 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360823" y="4504952"/>
            <a:ext cx="482803" cy="453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6158179" y="3912420"/>
            <a:ext cx="416966" cy="42550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957619" y="4411948"/>
            <a:ext cx="198438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 0, y = x + 1, </a:t>
            </a:r>
          </a:p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(y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&gt; 2), y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&lt; 1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6192592" y="5193075"/>
            <a:ext cx="416966" cy="425502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549305" y="5686216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E28A54">
                  <a:tint val="62000"/>
                  <a:satMod val="180000"/>
                </a:srgbClr>
              </a:gs>
              <a:gs pos="65000">
                <a:srgbClr val="E28A54">
                  <a:tint val="32000"/>
                  <a:satMod val="250000"/>
                </a:srgbClr>
              </a:gs>
              <a:gs pos="100000">
                <a:srgbClr val="E28A54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28A54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Theory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30" name="Left Arrow 29"/>
          <p:cNvSpPr/>
          <p:nvPr/>
        </p:nvSpPr>
        <p:spPr bwMode="auto">
          <a:xfrm>
            <a:off x="4984951" y="5936226"/>
            <a:ext cx="464574" cy="484632"/>
          </a:xfrm>
          <a:prstGeom prst="lef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492471" y="5803213"/>
            <a:ext cx="249739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Unsatisfiable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x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 0, y = x + 1, 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 &lt; 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2875"/>
            <a:ext cx="8382000" cy="2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Basic Idea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041" y="1855882"/>
            <a:ext cx="8382000" cy="332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84954" marR="0" lvl="0" indent="-384954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 0, y = x + 1, (y &gt; 2  y &lt; 1)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89120" y="2223828"/>
            <a:ext cx="416966" cy="66568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56156" y="3127499"/>
            <a:ext cx="217444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 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38757" y="4235511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SAT 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24" name="Down Arrow 23"/>
          <p:cNvSpPr/>
          <p:nvPr/>
        </p:nvSpPr>
        <p:spPr bwMode="auto">
          <a:xfrm rot="2413226">
            <a:off x="2449971" y="3486351"/>
            <a:ext cx="416966" cy="684963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955341" y="4498856"/>
            <a:ext cx="482803" cy="453542"/>
          </a:xfrm>
          <a:prstGeom prst="righ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93619" y="4223566"/>
            <a:ext cx="2174443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Assignment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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32374" y="3111650"/>
            <a:ext cx="37338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x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 0), 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 = x + 1), </a:t>
            </a:r>
          </a:p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&gt; 2), p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4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 (y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&lt; 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360823" y="4504952"/>
            <a:ext cx="482803" cy="453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6158179" y="3912420"/>
            <a:ext cx="416966" cy="42550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957619" y="4411948"/>
            <a:ext cx="198438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 0, y = x + 1, </a:t>
            </a:r>
          </a:p>
          <a:p>
            <a:pPr marL="384954" lvl="0" indent="-384954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(y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&gt; 2), y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&lt; 1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6192592" y="5193075"/>
            <a:ext cx="416966" cy="425502"/>
          </a:xfrm>
          <a:prstGeom prst="down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549305" y="5686216"/>
            <a:ext cx="1799539" cy="1002182"/>
          </a:xfrm>
          <a:prstGeom prst="roundRect">
            <a:avLst/>
          </a:prstGeom>
          <a:gradFill rotWithShape="1">
            <a:gsLst>
              <a:gs pos="0">
                <a:srgbClr val="E28A54">
                  <a:tint val="62000"/>
                  <a:satMod val="180000"/>
                </a:srgbClr>
              </a:gs>
              <a:gs pos="65000">
                <a:srgbClr val="E28A54">
                  <a:tint val="32000"/>
                  <a:satMod val="250000"/>
                </a:srgbClr>
              </a:gs>
              <a:gs pos="100000">
                <a:srgbClr val="E28A54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28A54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Theory</a:t>
            </a:r>
          </a:p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Solver</a:t>
            </a:r>
          </a:p>
        </p:txBody>
      </p:sp>
      <p:sp>
        <p:nvSpPr>
          <p:cNvPr id="30" name="Left Arrow 29"/>
          <p:cNvSpPr/>
          <p:nvPr/>
        </p:nvSpPr>
        <p:spPr bwMode="auto">
          <a:xfrm>
            <a:off x="4984951" y="5936226"/>
            <a:ext cx="464574" cy="484632"/>
          </a:xfrm>
          <a:prstGeom prst="lef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492471" y="5803213"/>
            <a:ext cx="249739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Unsatisfiable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x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 0, y = x + 1, 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 &lt; 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1988568" y="5926393"/>
            <a:ext cx="371171" cy="484632"/>
          </a:xfrm>
          <a:prstGeom prst="leftArrow">
            <a:avLst/>
          </a:prstGeom>
          <a:gradFill rotWithShape="1">
            <a:gsLst>
              <a:gs pos="0">
                <a:srgbClr val="5782B5">
                  <a:tint val="62000"/>
                  <a:satMod val="180000"/>
                </a:srgbClr>
              </a:gs>
              <a:gs pos="65000">
                <a:srgbClr val="5782B5">
                  <a:tint val="32000"/>
                  <a:satMod val="250000"/>
                </a:srgbClr>
              </a:gs>
              <a:gs pos="100000">
                <a:srgbClr val="5782B5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5782B5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0774" y="5803213"/>
            <a:ext cx="2497393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New Lemma</a:t>
            </a: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p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p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p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4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sym typeface="Symbol"/>
            </a:endParaRP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84954" marR="0" lvl="0" indent="-384954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Satisfiability</a:t>
            </a:r>
            <a:endParaRPr lang="en-US" sz="5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/>
              <p:cNvSpPr txBox="1">
                <a:spLocks/>
              </p:cNvSpPr>
              <p:nvPr/>
            </p:nvSpPr>
            <p:spPr>
              <a:xfrm>
                <a:off x="332987" y="2062928"/>
                <a:ext cx="4491789" cy="3877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84954" marR="0" lvl="0" indent="-384954" algn="l" defTabSz="9143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&lt;1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&gt;0.1</m:t>
                    </m:r>
                  </m:oMath>
                </a14:m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7" y="2062928"/>
                <a:ext cx="4491789" cy="387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4572113" y="2062928"/>
            <a:ext cx="533400" cy="42934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5987" y="1905000"/>
                <a:ext cx="2626296" cy="70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s</a:t>
                </a:r>
                <a:r>
                  <a:rPr lang="en-US" sz="2800" dirty="0" smtClean="0">
                    <a:latin typeface="+mn-lt"/>
                  </a:rPr>
                  <a:t>at,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87" y="1905000"/>
                <a:ext cx="2626296" cy="703654"/>
              </a:xfrm>
              <a:prstGeom prst="rect">
                <a:avLst/>
              </a:prstGeom>
              <a:blipFill rotWithShape="1">
                <a:blip r:embed="rId4"/>
                <a:stretch>
                  <a:fillRect l="-464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2"/>
              <p:cNvSpPr txBox="1">
                <a:spLocks/>
              </p:cNvSpPr>
              <p:nvPr/>
            </p:nvSpPr>
            <p:spPr>
              <a:xfrm>
                <a:off x="332987" y="2672528"/>
                <a:ext cx="4491789" cy="3877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84954" marR="0" lvl="0" indent="-384954" algn="l" defTabSz="9143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&lt;1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&gt;1</m:t>
                    </m:r>
                  </m:oMath>
                </a14:m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7" y="2672528"/>
                <a:ext cx="4491789" cy="3877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4572113" y="2672528"/>
            <a:ext cx="533400" cy="4293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5987" y="2600980"/>
            <a:ext cx="1956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unsat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roof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487378"/>
            <a:ext cx="371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Is execution path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feasible?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5616" y="3498084"/>
            <a:ext cx="303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Is assertion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violated?</a:t>
            </a:r>
            <a:endParaRPr lang="en-US" sz="2400" dirty="0">
              <a:latin typeface="+mj-l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26" y="4267200"/>
            <a:ext cx="1162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6001251" y="3986463"/>
            <a:ext cx="5334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959618" y="3986463"/>
            <a:ext cx="5334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09254" y="4491063"/>
            <a:ext cx="2008527" cy="59049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SAGE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426396" y="5305425"/>
            <a:ext cx="1637835" cy="481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814" y="5943600"/>
            <a:ext cx="419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Is Formula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Satisfiable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874212" y="3949043"/>
            <a:ext cx="742201" cy="202616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</a:t>
            </a:r>
          </a:p>
          <a:p>
            <a:pPr algn="ctr"/>
            <a:r>
              <a:rPr lang="en-US" dirty="0" smtClean="0"/>
              <a:t>TNESS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6773027" y="847975"/>
            <a:ext cx="437649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47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Solution/Model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1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 animBg="1"/>
      <p:bldP spid="14" grpId="0"/>
      <p:bldP spid="6" grpId="0"/>
      <p:bldP spid="15" grpId="0"/>
      <p:bldP spid="7" grpId="0" animBg="1"/>
      <p:bldP spid="17" grpId="0" animBg="1"/>
      <p:bldP spid="18" grpId="0" animBg="1"/>
      <p:bldP spid="20" grpId="0" animBg="1"/>
      <p:bldP spid="21" grpId="0"/>
      <p:bldP spid="5" grpId="0" animBg="1"/>
      <p:bldP spid="9" grpId="0" animBg="1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 + Theory Solvers: refinements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1628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Incrementality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Efficient Backtracking</a:t>
            </a:r>
          </a:p>
          <a:p>
            <a:pPr marL="0" indent="0">
              <a:buNone/>
            </a:pPr>
            <a:r>
              <a:rPr lang="en-US" sz="2800" dirty="0" smtClean="0"/>
              <a:t>Efficient Lemma Generation</a:t>
            </a:r>
          </a:p>
          <a:p>
            <a:pPr marL="0" indent="0">
              <a:buNone/>
            </a:pPr>
            <a:r>
              <a:rPr lang="en-US" sz="2800" dirty="0" smtClean="0"/>
              <a:t>Theory propagation  [</a:t>
            </a:r>
            <a:r>
              <a:rPr lang="en-US" sz="2800" dirty="0" err="1" smtClean="0"/>
              <a:t>Ganzinger</a:t>
            </a:r>
            <a:r>
              <a:rPr lang="en-US" sz="2800" dirty="0" smtClean="0"/>
              <a:t> et all – 2004]</a:t>
            </a:r>
          </a:p>
          <a:p>
            <a:pPr marL="0" indent="0" algn="ctr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06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8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890075" y="4724400"/>
            <a:ext cx="181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Propagations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890075" y="4724400"/>
            <a:ext cx="181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Propagations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890075" y="4724400"/>
            <a:ext cx="181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Propagations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890075" y="472440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Decisions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31412" y="4724400"/>
            <a:ext cx="26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Model Assignments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3600" y="3500735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0735"/>
                <a:ext cx="104137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69342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31412" y="4724400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3600" y="3500735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0735"/>
                <a:ext cx="104137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69342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22040" y="5410200"/>
                <a:ext cx="3449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We can’t find a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s.t.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4+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40" y="5410200"/>
                <a:ext cx="344996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650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31412" y="4724400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3600" y="3500735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0735"/>
                <a:ext cx="104137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69342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22040" y="5410200"/>
                <a:ext cx="3449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We can’t find a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s.t.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4+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40" y="5410200"/>
                <a:ext cx="344996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650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98786" y="5276671"/>
                <a:ext cx="36956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Learning that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∨¬(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+mn-lt"/>
                  </a:rPr>
                  <a:t>= 2)</a:t>
                </a:r>
              </a:p>
              <a:p>
                <a:r>
                  <a:rPr lang="en-US" sz="2400" dirty="0" smtClean="0">
                    <a:latin typeface="+mn-lt"/>
                  </a:rPr>
                  <a:t>is not productive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86" y="5276671"/>
                <a:ext cx="3695684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247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7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 rot="2069217">
            <a:off x="6067111" y="3574162"/>
            <a:ext cx="1280737" cy="2362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000" y="1769914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2286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2286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2034381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2034381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31412" y="3217714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54862" y="1769914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2034380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034380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779314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176991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2265212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1998514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1998514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2265214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779314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1769916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1998514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998514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1769914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3600" y="1994049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94049"/>
                <a:ext cx="104137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6934200" y="1769914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64262" y="4191000"/>
            <a:ext cx="19812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" y="50673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54862" y="3475757"/>
            <a:ext cx="0" cy="3183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00200" y="3429000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38260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03596" y="5070146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596" y="5070146"/>
                <a:ext cx="3792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615185" y="40386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5" y="4038600"/>
                <a:ext cx="185942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324600" y="4053951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053951"/>
                <a:ext cx="104137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544895" y="4515616"/>
            <a:ext cx="929710" cy="5516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832534" y="5101629"/>
                <a:ext cx="2101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34" y="5101629"/>
                <a:ext cx="210166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80114" y="5964589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5964589"/>
                <a:ext cx="340760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" idx="2"/>
            <a:endCxn id="4" idx="6"/>
          </p:cNvCxnSpPr>
          <p:nvPr/>
        </p:nvCxnSpPr>
        <p:spPr>
          <a:xfrm>
            <a:off x="964262" y="5067300"/>
            <a:ext cx="198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133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The RISE of </a:t>
            </a:r>
            <a:r>
              <a:rPr lang="en-US" sz="5400" dirty="0" smtClean="0">
                <a:solidFill>
                  <a:srgbClr val="FF0000"/>
                </a:solidFill>
              </a:rPr>
              <a:t>Model-Based</a:t>
            </a:r>
            <a:r>
              <a:rPr lang="en-US" sz="5400" dirty="0" smtClean="0">
                <a:solidFill>
                  <a:srgbClr val="0070C0"/>
                </a:solidFill>
              </a:rPr>
              <a:t> Techniques in SMT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48676" y="3500735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76" y="3500735"/>
                <a:ext cx="10141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1628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2571" y="4934856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71" y="4934856"/>
                <a:ext cx="34076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456981" y="4325257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7400" y="3771902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48676" y="3500735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76" y="3500735"/>
                <a:ext cx="10141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1628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2571" y="4934856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71" y="4934856"/>
                <a:ext cx="34076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456981" y="4325257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7400" y="3771902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81950" y="5562600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91000" y="6024265"/>
                <a:ext cx="30469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024265"/>
                <a:ext cx="30469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436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628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2571" y="4934856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71" y="4934856"/>
                <a:ext cx="34076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681950" y="5562600"/>
            <a:ext cx="290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Learned by resolution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91000" y="6024265"/>
                <a:ext cx="38922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∨¬(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024265"/>
                <a:ext cx="389228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3276600"/>
            <a:ext cx="773611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6" y="1735286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8" y="3541067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54862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41066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81548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1524" y="32765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3771898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01" y="3505200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895600" y="3771900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327660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14800" y="3505200"/>
                <a:ext cx="2345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234512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4008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74400" y="4944623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00" y="4944623"/>
                <a:ext cx="34076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158" y="4918387"/>
                <a:ext cx="38922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∨¬(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8" y="4918387"/>
                <a:ext cx="389228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Elbow Connector 3"/>
          <p:cNvCxnSpPr>
            <a:stCxn id="28" idx="2"/>
          </p:cNvCxnSpPr>
          <p:nvPr/>
        </p:nvCxnSpPr>
        <p:spPr>
          <a:xfrm rot="5400000" flipH="1" flipV="1">
            <a:off x="2897771" y="2481026"/>
            <a:ext cx="71734" cy="2971677"/>
          </a:xfrm>
          <a:prstGeom prst="bentConnector4">
            <a:avLst>
              <a:gd name="adj1" fmla="val -784051"/>
              <a:gd name="adj2" fmla="val 87837"/>
            </a:avLst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4" idx="3"/>
          </p:cNvCxnSpPr>
          <p:nvPr/>
        </p:nvCxnSpPr>
        <p:spPr>
          <a:xfrm flipV="1">
            <a:off x="3965442" y="4002732"/>
            <a:ext cx="664615" cy="114648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 rot="1428791">
            <a:off x="5346223" y="2056534"/>
            <a:ext cx="3560702" cy="40851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1524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Every theory that admits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quantifier elimination </a:t>
            </a:r>
            <a:r>
              <a:rPr lang="en-US" sz="2400" dirty="0" smtClean="0">
                <a:latin typeface="+mn-lt"/>
              </a:rPr>
              <a:t>has a finite basis (given a fixed assignment order)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1307" y="2971800"/>
                <a:ext cx="3598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7" y="2971800"/>
                <a:ext cx="359829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0" y="2971800"/>
                <a:ext cx="37580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971800"/>
                <a:ext cx="3758016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1811907" y="3541425"/>
            <a:ext cx="464855" cy="4209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30956" y="3963106"/>
                <a:ext cx="4110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56" y="3963106"/>
                <a:ext cx="41100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853547" y="4485620"/>
            <a:ext cx="464855" cy="420975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91424" y="5029200"/>
                <a:ext cx="5298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]∧…∧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24" y="5029200"/>
                <a:ext cx="529811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42189" y="6106180"/>
                <a:ext cx="6241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¬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89" y="6106180"/>
                <a:ext cx="62417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/>
      <p:bldP spid="32" grpId="0"/>
      <p:bldP spid="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14600" y="522479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5420380"/>
                <a:ext cx="1219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20380"/>
                <a:ext cx="12195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50886" y="407161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2486" y="4267200"/>
                <a:ext cx="16366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4267200"/>
                <a:ext cx="1636666" cy="542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50886" y="15240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50886" y="2648857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2486" y="2844447"/>
                <a:ext cx="3317639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2844447"/>
                <a:ext cx="3317639" cy="542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4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14600" y="522479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5420380"/>
                <a:ext cx="1219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20380"/>
                <a:ext cx="12195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50886" y="407161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2486" y="4267200"/>
                <a:ext cx="16366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4267200"/>
                <a:ext cx="1636666" cy="542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50886" y="15240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09800" y="2648857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73761" y="2844447"/>
                <a:ext cx="3317639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61" y="2844447"/>
                <a:ext cx="3317639" cy="542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14600" y="522479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5420380"/>
                <a:ext cx="1219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20380"/>
                <a:ext cx="12195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600200" y="4071610"/>
            <a:ext cx="3200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4267200"/>
                <a:ext cx="16366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267200"/>
                <a:ext cx="1636666" cy="542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50886" y="15240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09800" y="2648857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73761" y="2844447"/>
                <a:ext cx="3317639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61" y="2844447"/>
                <a:ext cx="3317639" cy="542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66799" y="5224790"/>
            <a:ext cx="45825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7099" y="5420380"/>
                <a:ext cx="1219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99" y="5420380"/>
                <a:ext cx="12195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600200" y="4071610"/>
            <a:ext cx="3200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4267200"/>
                <a:ext cx="16366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267200"/>
                <a:ext cx="1636666" cy="542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50886" y="15240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86" y="1719590"/>
                <a:ext cx="3453766" cy="542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09800" y="2648857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73761" y="2844447"/>
                <a:ext cx="3317639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61" y="2844447"/>
                <a:ext cx="3317639" cy="542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429000"/>
                <a:ext cx="6078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1524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Every “finite” theory has a finite basis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1307" y="2743200"/>
                <a:ext cx="3598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7" y="2743200"/>
                <a:ext cx="359829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0" y="2743200"/>
                <a:ext cx="37580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743200"/>
                <a:ext cx="3758016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0" y="3962400"/>
                <a:ext cx="34530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62400"/>
                <a:ext cx="3453061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1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44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Saturation   x    Search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33" y="2171302"/>
            <a:ext cx="237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Proof-finding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104" y="2171302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Model-finding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5400000">
            <a:off x="2537419" y="4651775"/>
            <a:ext cx="2362201" cy="12882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16" name="Left Arrow 15"/>
          <p:cNvSpPr/>
          <p:nvPr/>
        </p:nvSpPr>
        <p:spPr bwMode="auto">
          <a:xfrm rot="16200000">
            <a:off x="3737376" y="3584978"/>
            <a:ext cx="2362201" cy="12882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Proofs</a:t>
            </a:r>
          </a:p>
        </p:txBody>
      </p:sp>
      <p:sp>
        <p:nvSpPr>
          <p:cNvPr id="17" name="Rectangle 16"/>
          <p:cNvSpPr/>
          <p:nvPr/>
        </p:nvSpPr>
        <p:spPr bwMode="auto">
          <a:xfrm rot="2771272">
            <a:off x="2955131" y="4195559"/>
            <a:ext cx="2537980" cy="8868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Conflict</a:t>
            </a:r>
          </a:p>
          <a:p>
            <a:pPr algn="ctr" defTabSz="1096963"/>
            <a:r>
              <a:rPr lang="en-US" sz="2800" dirty="0" smtClean="0">
                <a:solidFill>
                  <a:schemeClr val="tx1"/>
                </a:solidFill>
              </a:rPr>
              <a:t> Resolution</a:t>
            </a:r>
          </a:p>
        </p:txBody>
      </p:sp>
    </p:spTree>
    <p:extLst>
      <p:ext uri="{BB962C8B-B14F-4D97-AF65-F5344CB8AC3E}">
        <p14:creationId xmlns:p14="http://schemas.microsoft.com/office/powerpoint/2010/main" val="37742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1524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Theory of </a:t>
            </a:r>
            <a:r>
              <a:rPr lang="en-US" sz="2400" dirty="0" err="1" smtClean="0">
                <a:latin typeface="+mn-lt"/>
              </a:rPr>
              <a:t>uninterpreted</a:t>
            </a:r>
            <a:r>
              <a:rPr lang="en-US" sz="2400" dirty="0" smtClean="0">
                <a:latin typeface="+mn-lt"/>
              </a:rPr>
              <a:t> functions has a finite basis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886" y="237029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Theory of arrays has a finite basis [</a:t>
            </a:r>
            <a:r>
              <a:rPr lang="en-US" sz="2400" dirty="0" err="1" smtClean="0">
                <a:latin typeface="+mn-lt"/>
              </a:rPr>
              <a:t>Brummayer</a:t>
            </a:r>
            <a:r>
              <a:rPr lang="en-US" sz="2400" dirty="0" smtClean="0">
                <a:latin typeface="+mn-lt"/>
              </a:rPr>
              <a:t>- </a:t>
            </a:r>
            <a:r>
              <a:rPr lang="en-US" sz="2400" dirty="0" err="1" smtClean="0">
                <a:latin typeface="+mn-lt"/>
              </a:rPr>
              <a:t>Biere</a:t>
            </a:r>
            <a:r>
              <a:rPr lang="en-US" sz="2400" dirty="0" smtClean="0">
                <a:latin typeface="+mn-lt"/>
              </a:rPr>
              <a:t> 2009]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886" y="3581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 both cases the Finite Basis is essentially composed of equalities between existing terms.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 – Finite Basis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3689" y="1425093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We can also use literals from the finite basis in decisions.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Application: simulate </a:t>
            </a:r>
            <a:r>
              <a:rPr lang="en-US" sz="2400" dirty="0" err="1" smtClean="0">
                <a:latin typeface="+mn-lt"/>
              </a:rPr>
              <a:t>branch&amp;bound</a:t>
            </a:r>
            <a:r>
              <a:rPr lang="en-US" sz="2400" dirty="0" smtClean="0">
                <a:latin typeface="+mn-lt"/>
              </a:rPr>
              <a:t> for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bounded</a:t>
            </a:r>
            <a:r>
              <a:rPr lang="en-US" sz="2400" dirty="0" smtClean="0">
                <a:latin typeface="+mn-lt"/>
              </a:rPr>
              <a:t> linear integer arithmetic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7444" y="3517275"/>
            <a:ext cx="2278102" cy="2161418"/>
            <a:chOff x="851694" y="3358922"/>
            <a:chExt cx="2690813" cy="2286000"/>
          </a:xfrm>
        </p:grpSpPr>
        <p:sp>
          <p:nvSpPr>
            <p:cNvPr id="6" name="AutoShape 91"/>
            <p:cNvSpPr>
              <a:spLocks noChangeArrowheads="1"/>
            </p:cNvSpPr>
            <p:nvPr/>
          </p:nvSpPr>
          <p:spPr bwMode="auto">
            <a:xfrm>
              <a:off x="2094707" y="3892322"/>
              <a:ext cx="457200" cy="457200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>
              <a:off x="1104107" y="5187722"/>
              <a:ext cx="457200" cy="457200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93"/>
            <p:cNvSpPr>
              <a:spLocks noChangeArrowheads="1"/>
            </p:cNvSpPr>
            <p:nvPr/>
          </p:nvSpPr>
          <p:spPr bwMode="auto">
            <a:xfrm>
              <a:off x="3085307" y="5187722"/>
              <a:ext cx="457200" cy="457200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" name="AutoShape 94"/>
            <p:cNvCxnSpPr>
              <a:cxnSpLocks noChangeShapeType="1"/>
              <a:stCxn id="6" idx="3"/>
              <a:endCxn id="8" idx="0"/>
            </p:cNvCxnSpPr>
            <p:nvPr/>
          </p:nvCxnSpPr>
          <p:spPr bwMode="auto">
            <a:xfrm flipH="1">
              <a:off x="1332707" y="4282847"/>
              <a:ext cx="828675" cy="904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5"/>
            <p:cNvCxnSpPr>
              <a:cxnSpLocks noChangeShapeType="1"/>
              <a:stCxn id="6" idx="5"/>
              <a:endCxn id="9" idx="0"/>
            </p:cNvCxnSpPr>
            <p:nvPr/>
          </p:nvCxnSpPr>
          <p:spPr bwMode="auto">
            <a:xfrm>
              <a:off x="2485232" y="4282847"/>
              <a:ext cx="828675" cy="904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 Box 117"/>
            <p:cNvSpPr txBox="1">
              <a:spLocks noChangeArrowheads="1"/>
            </p:cNvSpPr>
            <p:nvPr/>
          </p:nvSpPr>
          <p:spPr bwMode="auto">
            <a:xfrm>
              <a:off x="851694" y="3358922"/>
              <a:ext cx="1755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Tahoma" pitchFamily="34" charset="0"/>
                </a:rPr>
                <a:t>LP solution:</a:t>
              </a:r>
            </a:p>
          </p:txBody>
        </p:sp>
      </p:grpSp>
      <p:sp>
        <p:nvSpPr>
          <p:cNvPr id="279" name="Text Box 4"/>
          <p:cNvSpPr txBox="1">
            <a:spLocks noChangeArrowheads="1"/>
          </p:cNvSpPr>
          <p:nvPr/>
        </p:nvSpPr>
        <p:spPr bwMode="auto">
          <a:xfrm>
            <a:off x="5716959" y="6084524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1</a:t>
            </a:r>
          </a:p>
        </p:txBody>
      </p:sp>
      <p:sp>
        <p:nvSpPr>
          <p:cNvPr id="280" name="Text Box 5"/>
          <p:cNvSpPr txBox="1">
            <a:spLocks noChangeArrowheads="1"/>
          </p:cNvSpPr>
          <p:nvPr/>
        </p:nvSpPr>
        <p:spPr bwMode="auto">
          <a:xfrm>
            <a:off x="6183747" y="6084524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2</a:t>
            </a:r>
          </a:p>
        </p:txBody>
      </p:sp>
      <p:sp>
        <p:nvSpPr>
          <p:cNvPr id="281" name="Text Box 6"/>
          <p:cNvSpPr txBox="1">
            <a:spLocks noChangeArrowheads="1"/>
          </p:cNvSpPr>
          <p:nvPr/>
        </p:nvSpPr>
        <p:spPr bwMode="auto">
          <a:xfrm>
            <a:off x="6662746" y="6084524"/>
            <a:ext cx="275459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sp>
        <p:nvSpPr>
          <p:cNvPr id="282" name="Text Box 7"/>
          <p:cNvSpPr txBox="1">
            <a:spLocks noChangeArrowheads="1"/>
          </p:cNvSpPr>
          <p:nvPr/>
        </p:nvSpPr>
        <p:spPr bwMode="auto">
          <a:xfrm>
            <a:off x="7118678" y="6084524"/>
            <a:ext cx="275459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4</a:t>
            </a:r>
          </a:p>
        </p:txBody>
      </p:sp>
      <p:sp>
        <p:nvSpPr>
          <p:cNvPr id="283" name="Text Box 8"/>
          <p:cNvSpPr txBox="1">
            <a:spLocks noChangeArrowheads="1"/>
          </p:cNvSpPr>
          <p:nvPr/>
        </p:nvSpPr>
        <p:spPr bwMode="auto">
          <a:xfrm>
            <a:off x="7573254" y="6088706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5</a:t>
            </a:r>
          </a:p>
        </p:txBody>
      </p:sp>
      <p:sp>
        <p:nvSpPr>
          <p:cNvPr id="284" name="Text Box 9"/>
          <p:cNvSpPr txBox="1">
            <a:spLocks noChangeArrowheads="1"/>
          </p:cNvSpPr>
          <p:nvPr/>
        </p:nvSpPr>
        <p:spPr bwMode="auto">
          <a:xfrm>
            <a:off x="8029186" y="6088706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 Box 11"/>
              <p:cNvSpPr txBox="1">
                <a:spLocks noChangeArrowheads="1"/>
              </p:cNvSpPr>
              <p:nvPr/>
            </p:nvSpPr>
            <p:spPr bwMode="auto">
              <a:xfrm>
                <a:off x="7843284" y="6370325"/>
                <a:ext cx="39079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8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3284" y="6370325"/>
                <a:ext cx="390799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Text Box 12"/>
          <p:cNvSpPr txBox="1">
            <a:spLocks noChangeArrowheads="1"/>
          </p:cNvSpPr>
          <p:nvPr/>
        </p:nvSpPr>
        <p:spPr bwMode="auto">
          <a:xfrm>
            <a:off x="5052059" y="5341437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1</a:t>
            </a:r>
          </a:p>
        </p:txBody>
      </p:sp>
      <p:sp>
        <p:nvSpPr>
          <p:cNvPr id="288" name="Text Box 13"/>
          <p:cNvSpPr txBox="1">
            <a:spLocks noChangeArrowheads="1"/>
          </p:cNvSpPr>
          <p:nvPr/>
        </p:nvSpPr>
        <p:spPr bwMode="auto">
          <a:xfrm>
            <a:off x="5046631" y="4839540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2</a:t>
            </a:r>
          </a:p>
        </p:txBody>
      </p:sp>
      <p:sp>
        <p:nvSpPr>
          <p:cNvPr id="289" name="Text Box 14"/>
          <p:cNvSpPr txBox="1">
            <a:spLocks noChangeArrowheads="1"/>
          </p:cNvSpPr>
          <p:nvPr/>
        </p:nvSpPr>
        <p:spPr bwMode="auto">
          <a:xfrm>
            <a:off x="5052059" y="4348796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sp>
        <p:nvSpPr>
          <p:cNvPr id="290" name="Text Box 15"/>
          <p:cNvSpPr txBox="1">
            <a:spLocks noChangeArrowheads="1"/>
          </p:cNvSpPr>
          <p:nvPr/>
        </p:nvSpPr>
        <p:spPr bwMode="auto">
          <a:xfrm>
            <a:off x="5052059" y="3858053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4</a:t>
            </a:r>
          </a:p>
        </p:txBody>
      </p:sp>
      <p:sp>
        <p:nvSpPr>
          <p:cNvPr id="291" name="Text Box 16"/>
          <p:cNvSpPr txBox="1">
            <a:spLocks noChangeArrowheads="1"/>
          </p:cNvSpPr>
          <p:nvPr/>
        </p:nvSpPr>
        <p:spPr bwMode="auto">
          <a:xfrm>
            <a:off x="5046631" y="3381250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5</a:t>
            </a:r>
          </a:p>
        </p:txBody>
      </p:sp>
      <p:sp>
        <p:nvSpPr>
          <p:cNvPr id="292" name="Text Box 17"/>
          <p:cNvSpPr txBox="1">
            <a:spLocks noChangeArrowheads="1"/>
          </p:cNvSpPr>
          <p:nvPr/>
        </p:nvSpPr>
        <p:spPr bwMode="auto">
          <a:xfrm>
            <a:off x="5052059" y="2918390"/>
            <a:ext cx="275458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6</a:t>
            </a:r>
          </a:p>
        </p:txBody>
      </p:sp>
      <p:grpSp>
        <p:nvGrpSpPr>
          <p:cNvPr id="293" name="Group 18"/>
          <p:cNvGrpSpPr>
            <a:grpSpLocks/>
          </p:cNvGrpSpPr>
          <p:nvPr/>
        </p:nvGrpSpPr>
        <p:grpSpPr bwMode="auto">
          <a:xfrm>
            <a:off x="5380438" y="4535613"/>
            <a:ext cx="921362" cy="1437377"/>
            <a:chOff x="3177" y="2716"/>
            <a:chExt cx="679" cy="1031"/>
          </a:xfrm>
        </p:grpSpPr>
        <p:sp>
          <p:nvSpPr>
            <p:cNvPr id="362" name="AutoShape 19"/>
            <p:cNvSpPr>
              <a:spLocks noChangeArrowheads="1"/>
            </p:cNvSpPr>
            <p:nvPr/>
          </p:nvSpPr>
          <p:spPr bwMode="auto">
            <a:xfrm>
              <a:off x="3177" y="2716"/>
              <a:ext cx="288" cy="21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Rectangle 20"/>
            <p:cNvSpPr>
              <a:spLocks noChangeArrowheads="1"/>
            </p:cNvSpPr>
            <p:nvPr/>
          </p:nvSpPr>
          <p:spPr bwMode="auto">
            <a:xfrm>
              <a:off x="3177" y="2929"/>
              <a:ext cx="276" cy="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AutoShape 21"/>
            <p:cNvSpPr>
              <a:spLocks noChangeArrowheads="1"/>
            </p:cNvSpPr>
            <p:nvPr/>
          </p:nvSpPr>
          <p:spPr bwMode="auto">
            <a:xfrm>
              <a:off x="3453" y="2940"/>
              <a:ext cx="403" cy="80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4" name="Group 22"/>
          <p:cNvGrpSpPr>
            <a:grpSpLocks/>
          </p:cNvGrpSpPr>
          <p:nvPr/>
        </p:nvGrpSpPr>
        <p:grpSpPr bwMode="auto">
          <a:xfrm>
            <a:off x="5368225" y="4039293"/>
            <a:ext cx="1888861" cy="1929515"/>
            <a:chOff x="1536" y="1824"/>
            <a:chExt cx="1152" cy="768"/>
          </a:xfrm>
        </p:grpSpPr>
        <p:sp>
          <p:nvSpPr>
            <p:cNvPr id="360" name="Line 23"/>
            <p:cNvSpPr>
              <a:spLocks noChangeShapeType="1"/>
            </p:cNvSpPr>
            <p:nvPr/>
          </p:nvSpPr>
          <p:spPr bwMode="auto">
            <a:xfrm>
              <a:off x="1536" y="1824"/>
              <a:ext cx="576" cy="7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24"/>
            <p:cNvSpPr>
              <a:spLocks noChangeShapeType="1"/>
            </p:cNvSpPr>
            <p:nvPr/>
          </p:nvSpPr>
          <p:spPr bwMode="auto">
            <a:xfrm>
              <a:off x="1536" y="2016"/>
              <a:ext cx="1152" cy="57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7" name="Line 27"/>
          <p:cNvSpPr>
            <a:spLocks noChangeShapeType="1"/>
          </p:cNvSpPr>
          <p:nvPr/>
        </p:nvSpPr>
        <p:spPr bwMode="auto">
          <a:xfrm>
            <a:off x="5328874" y="5519889"/>
            <a:ext cx="93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8" name="Line 28"/>
          <p:cNvSpPr>
            <a:spLocks noChangeShapeType="1"/>
          </p:cNvSpPr>
          <p:nvPr/>
        </p:nvSpPr>
        <p:spPr bwMode="auto">
          <a:xfrm>
            <a:off x="5328874" y="5017992"/>
            <a:ext cx="93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9" name="Line 29"/>
          <p:cNvSpPr>
            <a:spLocks noChangeShapeType="1"/>
          </p:cNvSpPr>
          <p:nvPr/>
        </p:nvSpPr>
        <p:spPr bwMode="auto">
          <a:xfrm>
            <a:off x="5328874" y="4042081"/>
            <a:ext cx="93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0" name="Line 30"/>
          <p:cNvSpPr>
            <a:spLocks noChangeShapeType="1"/>
          </p:cNvSpPr>
          <p:nvPr/>
        </p:nvSpPr>
        <p:spPr bwMode="auto">
          <a:xfrm>
            <a:off x="5328874" y="4527248"/>
            <a:ext cx="93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1" name="Line 31"/>
          <p:cNvSpPr>
            <a:spLocks noChangeShapeType="1"/>
          </p:cNvSpPr>
          <p:nvPr/>
        </p:nvSpPr>
        <p:spPr bwMode="auto">
          <a:xfrm>
            <a:off x="5328874" y="3559703"/>
            <a:ext cx="93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2" name="Line 32"/>
          <p:cNvSpPr>
            <a:spLocks noChangeShapeType="1"/>
          </p:cNvSpPr>
          <p:nvPr/>
        </p:nvSpPr>
        <p:spPr bwMode="auto">
          <a:xfrm>
            <a:off x="5328874" y="3099631"/>
            <a:ext cx="93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3" name="Line 33"/>
          <p:cNvSpPr>
            <a:spLocks noChangeShapeType="1"/>
          </p:cNvSpPr>
          <p:nvPr/>
        </p:nvSpPr>
        <p:spPr bwMode="auto">
          <a:xfrm>
            <a:off x="5376367" y="3024346"/>
            <a:ext cx="0" cy="30671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4" name="Line 34"/>
          <p:cNvSpPr>
            <a:spLocks noChangeShapeType="1"/>
          </p:cNvSpPr>
          <p:nvPr/>
        </p:nvSpPr>
        <p:spPr bwMode="auto">
          <a:xfrm>
            <a:off x="5237959" y="5968808"/>
            <a:ext cx="3023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5" name="Line 35"/>
          <p:cNvSpPr>
            <a:spLocks noChangeShapeType="1"/>
          </p:cNvSpPr>
          <p:nvPr/>
        </p:nvSpPr>
        <p:spPr bwMode="auto">
          <a:xfrm>
            <a:off x="5855367" y="5928378"/>
            <a:ext cx="0" cy="96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6" name="Line 36"/>
          <p:cNvSpPr>
            <a:spLocks noChangeShapeType="1"/>
          </p:cNvSpPr>
          <p:nvPr/>
        </p:nvSpPr>
        <p:spPr bwMode="auto">
          <a:xfrm>
            <a:off x="6323511" y="5928378"/>
            <a:ext cx="0" cy="96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" name="Line 37"/>
          <p:cNvSpPr>
            <a:spLocks noChangeShapeType="1"/>
          </p:cNvSpPr>
          <p:nvPr/>
        </p:nvSpPr>
        <p:spPr bwMode="auto">
          <a:xfrm>
            <a:off x="6801154" y="5928378"/>
            <a:ext cx="0" cy="96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8" name="Line 38"/>
          <p:cNvSpPr>
            <a:spLocks noChangeShapeType="1"/>
          </p:cNvSpPr>
          <p:nvPr/>
        </p:nvSpPr>
        <p:spPr bwMode="auto">
          <a:xfrm>
            <a:off x="7713018" y="5928378"/>
            <a:ext cx="0" cy="96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9" name="Line 39"/>
          <p:cNvSpPr>
            <a:spLocks noChangeShapeType="1"/>
          </p:cNvSpPr>
          <p:nvPr/>
        </p:nvSpPr>
        <p:spPr bwMode="auto">
          <a:xfrm>
            <a:off x="7257086" y="5928378"/>
            <a:ext cx="0" cy="96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" name="Line 40"/>
          <p:cNvSpPr>
            <a:spLocks noChangeShapeType="1"/>
          </p:cNvSpPr>
          <p:nvPr/>
        </p:nvSpPr>
        <p:spPr bwMode="auto">
          <a:xfrm>
            <a:off x="8168950" y="5928378"/>
            <a:ext cx="0" cy="96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" name="Text Box 45"/>
          <p:cNvSpPr txBox="1">
            <a:spLocks noChangeArrowheads="1"/>
          </p:cNvSpPr>
          <p:nvPr/>
        </p:nvSpPr>
        <p:spPr bwMode="auto">
          <a:xfrm>
            <a:off x="5237959" y="6085917"/>
            <a:ext cx="275459" cy="3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0</a:t>
            </a:r>
          </a:p>
        </p:txBody>
      </p:sp>
      <p:sp>
        <p:nvSpPr>
          <p:cNvPr id="315" name="AutoShape 46"/>
          <p:cNvSpPr>
            <a:spLocks noChangeArrowheads="1"/>
          </p:cNvSpPr>
          <p:nvPr/>
        </p:nvSpPr>
        <p:spPr bwMode="auto">
          <a:xfrm>
            <a:off x="5349228" y="592977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" name="AutoShape 47"/>
          <p:cNvSpPr>
            <a:spLocks noChangeArrowheads="1"/>
          </p:cNvSpPr>
          <p:nvPr/>
        </p:nvSpPr>
        <p:spPr bwMode="auto">
          <a:xfrm>
            <a:off x="5824157" y="5939531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" name="AutoShape 48"/>
          <p:cNvSpPr>
            <a:spLocks noChangeArrowheads="1"/>
          </p:cNvSpPr>
          <p:nvPr/>
        </p:nvSpPr>
        <p:spPr bwMode="auto">
          <a:xfrm>
            <a:off x="5341087" y="4983139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8" name="AutoShape 49"/>
          <p:cNvSpPr>
            <a:spLocks noChangeArrowheads="1"/>
          </p:cNvSpPr>
          <p:nvPr/>
        </p:nvSpPr>
        <p:spPr bwMode="auto">
          <a:xfrm>
            <a:off x="6280089" y="592977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9" name="AutoShape 50"/>
          <p:cNvSpPr>
            <a:spLocks noChangeArrowheads="1"/>
          </p:cNvSpPr>
          <p:nvPr/>
        </p:nvSpPr>
        <p:spPr bwMode="auto">
          <a:xfrm>
            <a:off x="5341087" y="5480853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0" name="AutoShape 51"/>
          <p:cNvSpPr>
            <a:spLocks noChangeArrowheads="1"/>
          </p:cNvSpPr>
          <p:nvPr/>
        </p:nvSpPr>
        <p:spPr bwMode="auto">
          <a:xfrm>
            <a:off x="5824157" y="5480853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1" name="AutoShape 52"/>
          <p:cNvSpPr>
            <a:spLocks noChangeArrowheads="1"/>
          </p:cNvSpPr>
          <p:nvPr/>
        </p:nvSpPr>
        <p:spPr bwMode="auto">
          <a:xfrm>
            <a:off x="5339730" y="4485424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2" name="AutoShape 53"/>
          <p:cNvSpPr>
            <a:spLocks noChangeArrowheads="1"/>
          </p:cNvSpPr>
          <p:nvPr/>
        </p:nvSpPr>
        <p:spPr bwMode="auto">
          <a:xfrm>
            <a:off x="5824157" y="4992897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3" name="AutoShape 54"/>
          <p:cNvSpPr>
            <a:spLocks noChangeArrowheads="1"/>
          </p:cNvSpPr>
          <p:nvPr/>
        </p:nvSpPr>
        <p:spPr bwMode="auto">
          <a:xfrm>
            <a:off x="6289588" y="5480853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4" name="AutoShape 55"/>
          <p:cNvSpPr>
            <a:spLocks noChangeArrowheads="1"/>
          </p:cNvSpPr>
          <p:nvPr/>
        </p:nvSpPr>
        <p:spPr bwMode="auto">
          <a:xfrm>
            <a:off x="6764517" y="549061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5" name="AutoShape 56"/>
          <p:cNvSpPr>
            <a:spLocks noChangeArrowheads="1"/>
          </p:cNvSpPr>
          <p:nvPr/>
        </p:nvSpPr>
        <p:spPr bwMode="auto">
          <a:xfrm>
            <a:off x="6281447" y="4534220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" name="AutoShape 57"/>
          <p:cNvSpPr>
            <a:spLocks noChangeArrowheads="1"/>
          </p:cNvSpPr>
          <p:nvPr/>
        </p:nvSpPr>
        <p:spPr bwMode="auto">
          <a:xfrm>
            <a:off x="6281447" y="5002657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" name="AutoShape 58"/>
          <p:cNvSpPr>
            <a:spLocks noChangeArrowheads="1"/>
          </p:cNvSpPr>
          <p:nvPr/>
        </p:nvSpPr>
        <p:spPr bwMode="auto">
          <a:xfrm>
            <a:off x="6764517" y="5002657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" name="AutoShape 59"/>
          <p:cNvSpPr>
            <a:spLocks noChangeArrowheads="1"/>
          </p:cNvSpPr>
          <p:nvPr/>
        </p:nvSpPr>
        <p:spPr bwMode="auto">
          <a:xfrm>
            <a:off x="6764517" y="4543978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9" name="AutoShape 60"/>
          <p:cNvSpPr>
            <a:spLocks noChangeArrowheads="1"/>
          </p:cNvSpPr>
          <p:nvPr/>
        </p:nvSpPr>
        <p:spPr bwMode="auto">
          <a:xfrm>
            <a:off x="6772659" y="5920013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0" name="AutoShape 61"/>
          <p:cNvSpPr>
            <a:spLocks noChangeArrowheads="1"/>
          </p:cNvSpPr>
          <p:nvPr/>
        </p:nvSpPr>
        <p:spPr bwMode="auto">
          <a:xfrm>
            <a:off x="7228591" y="592977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1" name="AutoShape 62"/>
          <p:cNvSpPr>
            <a:spLocks noChangeArrowheads="1"/>
          </p:cNvSpPr>
          <p:nvPr/>
        </p:nvSpPr>
        <p:spPr bwMode="auto">
          <a:xfrm>
            <a:off x="5824157" y="4534220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2" name="AutoShape 63"/>
          <p:cNvSpPr>
            <a:spLocks noChangeArrowheads="1"/>
          </p:cNvSpPr>
          <p:nvPr/>
        </p:nvSpPr>
        <p:spPr bwMode="auto">
          <a:xfrm>
            <a:off x="7219092" y="5489218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3" name="AutoShape 64"/>
          <p:cNvSpPr>
            <a:spLocks noChangeArrowheads="1"/>
          </p:cNvSpPr>
          <p:nvPr/>
        </p:nvSpPr>
        <p:spPr bwMode="auto">
          <a:xfrm>
            <a:off x="7219092" y="500126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4" name="AutoShape 65"/>
          <p:cNvSpPr>
            <a:spLocks noChangeArrowheads="1"/>
          </p:cNvSpPr>
          <p:nvPr/>
        </p:nvSpPr>
        <p:spPr bwMode="auto">
          <a:xfrm>
            <a:off x="7219092" y="4542585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5" name="AutoShape 66"/>
          <p:cNvSpPr>
            <a:spLocks noChangeArrowheads="1"/>
          </p:cNvSpPr>
          <p:nvPr/>
        </p:nvSpPr>
        <p:spPr bwMode="auto">
          <a:xfrm>
            <a:off x="5339730" y="4018381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6" name="AutoShape 67"/>
          <p:cNvSpPr>
            <a:spLocks noChangeArrowheads="1"/>
          </p:cNvSpPr>
          <p:nvPr/>
        </p:nvSpPr>
        <p:spPr bwMode="auto">
          <a:xfrm>
            <a:off x="5822801" y="4018381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" name="AutoShape 68"/>
          <p:cNvSpPr>
            <a:spLocks noChangeArrowheads="1"/>
          </p:cNvSpPr>
          <p:nvPr/>
        </p:nvSpPr>
        <p:spPr bwMode="auto">
          <a:xfrm>
            <a:off x="6288231" y="4018381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8" name="AutoShape 69"/>
          <p:cNvSpPr>
            <a:spLocks noChangeArrowheads="1"/>
          </p:cNvSpPr>
          <p:nvPr/>
        </p:nvSpPr>
        <p:spPr bwMode="auto">
          <a:xfrm>
            <a:off x="6763160" y="4028140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9" name="AutoShape 70"/>
          <p:cNvSpPr>
            <a:spLocks noChangeArrowheads="1"/>
          </p:cNvSpPr>
          <p:nvPr/>
        </p:nvSpPr>
        <p:spPr bwMode="auto">
          <a:xfrm>
            <a:off x="7217735" y="4026746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0" name="AutoShape 71"/>
          <p:cNvSpPr>
            <a:spLocks noChangeArrowheads="1"/>
          </p:cNvSpPr>
          <p:nvPr/>
        </p:nvSpPr>
        <p:spPr bwMode="auto">
          <a:xfrm>
            <a:off x="5341087" y="3530426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1" name="AutoShape 72"/>
          <p:cNvSpPr>
            <a:spLocks noChangeArrowheads="1"/>
          </p:cNvSpPr>
          <p:nvPr/>
        </p:nvSpPr>
        <p:spPr bwMode="auto">
          <a:xfrm>
            <a:off x="5824157" y="3530426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2" name="AutoShape 73"/>
          <p:cNvSpPr>
            <a:spLocks noChangeArrowheads="1"/>
          </p:cNvSpPr>
          <p:nvPr/>
        </p:nvSpPr>
        <p:spPr bwMode="auto">
          <a:xfrm>
            <a:off x="6289588" y="3530426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3" name="AutoShape 74"/>
          <p:cNvSpPr>
            <a:spLocks noChangeArrowheads="1"/>
          </p:cNvSpPr>
          <p:nvPr/>
        </p:nvSpPr>
        <p:spPr bwMode="auto">
          <a:xfrm>
            <a:off x="7685879" y="592977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4" name="AutoShape 75"/>
          <p:cNvSpPr>
            <a:spLocks noChangeArrowheads="1"/>
          </p:cNvSpPr>
          <p:nvPr/>
        </p:nvSpPr>
        <p:spPr bwMode="auto">
          <a:xfrm>
            <a:off x="7676381" y="5489218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5" name="AutoShape 76"/>
          <p:cNvSpPr>
            <a:spLocks noChangeArrowheads="1"/>
          </p:cNvSpPr>
          <p:nvPr/>
        </p:nvSpPr>
        <p:spPr bwMode="auto">
          <a:xfrm>
            <a:off x="7676381" y="500126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6" name="AutoShape 77"/>
          <p:cNvSpPr>
            <a:spLocks noChangeArrowheads="1"/>
          </p:cNvSpPr>
          <p:nvPr/>
        </p:nvSpPr>
        <p:spPr bwMode="auto">
          <a:xfrm>
            <a:off x="8130956" y="5931166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7" name="AutoShape 78"/>
          <p:cNvSpPr>
            <a:spLocks noChangeArrowheads="1"/>
          </p:cNvSpPr>
          <p:nvPr/>
        </p:nvSpPr>
        <p:spPr bwMode="auto">
          <a:xfrm>
            <a:off x="8121457" y="549061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" name="AutoShape 79"/>
          <p:cNvSpPr>
            <a:spLocks noChangeArrowheads="1"/>
          </p:cNvSpPr>
          <p:nvPr/>
        </p:nvSpPr>
        <p:spPr bwMode="auto">
          <a:xfrm>
            <a:off x="8121457" y="5002657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9" name="AutoShape 80"/>
          <p:cNvSpPr>
            <a:spLocks noChangeArrowheads="1"/>
          </p:cNvSpPr>
          <p:nvPr/>
        </p:nvSpPr>
        <p:spPr bwMode="auto">
          <a:xfrm>
            <a:off x="6764517" y="3531820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0" name="AutoShape 81"/>
          <p:cNvSpPr>
            <a:spLocks noChangeArrowheads="1"/>
          </p:cNvSpPr>
          <p:nvPr/>
        </p:nvSpPr>
        <p:spPr bwMode="auto">
          <a:xfrm>
            <a:off x="7219092" y="3530426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3" name="AutoShape 84"/>
          <p:cNvSpPr>
            <a:spLocks noChangeArrowheads="1"/>
          </p:cNvSpPr>
          <p:nvPr/>
        </p:nvSpPr>
        <p:spPr bwMode="auto">
          <a:xfrm>
            <a:off x="5339730" y="3061989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4" name="AutoShape 85"/>
          <p:cNvSpPr>
            <a:spLocks noChangeArrowheads="1"/>
          </p:cNvSpPr>
          <p:nvPr/>
        </p:nvSpPr>
        <p:spPr bwMode="auto">
          <a:xfrm>
            <a:off x="5822801" y="3061989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5" name="AutoShape 86"/>
          <p:cNvSpPr>
            <a:spLocks noChangeArrowheads="1"/>
          </p:cNvSpPr>
          <p:nvPr/>
        </p:nvSpPr>
        <p:spPr bwMode="auto">
          <a:xfrm>
            <a:off x="6288231" y="3061989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6" name="AutoShape 87"/>
          <p:cNvSpPr>
            <a:spLocks noChangeArrowheads="1"/>
          </p:cNvSpPr>
          <p:nvPr/>
        </p:nvSpPr>
        <p:spPr bwMode="auto">
          <a:xfrm>
            <a:off x="6763160" y="3063382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7" name="AutoShape 88"/>
          <p:cNvSpPr>
            <a:spLocks noChangeArrowheads="1"/>
          </p:cNvSpPr>
          <p:nvPr/>
        </p:nvSpPr>
        <p:spPr bwMode="auto">
          <a:xfrm>
            <a:off x="7217735" y="3061989"/>
            <a:ext cx="65133" cy="669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 Box 11"/>
              <p:cNvSpPr txBox="1">
                <a:spLocks noChangeArrowheads="1"/>
              </p:cNvSpPr>
              <p:nvPr/>
            </p:nvSpPr>
            <p:spPr bwMode="auto">
              <a:xfrm>
                <a:off x="4606089" y="2930247"/>
                <a:ext cx="39079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6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6089" y="2930247"/>
                <a:ext cx="39079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563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566" y="4448299"/>
                <a:ext cx="1137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66" y="4448299"/>
                <a:ext cx="113729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43689" y="4454652"/>
                <a:ext cx="1137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9" y="4454652"/>
                <a:ext cx="113729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/>
              <p:cNvSpPr txBox="1"/>
              <p:nvPr/>
            </p:nvSpPr>
            <p:spPr>
              <a:xfrm>
                <a:off x="2895600" y="5562600"/>
                <a:ext cx="11428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67" name="TextBox 3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562600"/>
                <a:ext cx="1142812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345406" y="5646003"/>
                <a:ext cx="11428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6" y="5646003"/>
                <a:ext cx="1142812" cy="830997"/>
              </a:xfrm>
              <a:prstGeom prst="rect">
                <a:avLst/>
              </a:prstGeom>
              <a:blipFill rotWithShape="1">
                <a:blip r:embed="rId7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/>
              <p:cNvSpPr txBox="1"/>
              <p:nvPr/>
            </p:nvSpPr>
            <p:spPr>
              <a:xfrm>
                <a:off x="2207064" y="3355757"/>
                <a:ext cx="13752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=2.4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69" name="TextBox 3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064" y="3355757"/>
                <a:ext cx="1375248" cy="830997"/>
              </a:xfrm>
              <a:prstGeom prst="rect">
                <a:avLst/>
              </a:prstGeom>
              <a:blipFill rotWithShape="1">
                <a:blip r:embed="rId8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" name="Oval 369"/>
          <p:cNvSpPr/>
          <p:nvPr/>
        </p:nvSpPr>
        <p:spPr>
          <a:xfrm>
            <a:off x="5663500" y="4758500"/>
            <a:ext cx="161655" cy="1202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: Termination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21657" y="1908626"/>
            <a:ext cx="3431220" cy="2823868"/>
            <a:chOff x="921657" y="1908626"/>
            <a:chExt cx="3431220" cy="2823868"/>
          </a:xfrm>
        </p:grpSpPr>
        <p:sp>
          <p:nvSpPr>
            <p:cNvPr id="22" name="TextBox 21"/>
            <p:cNvSpPr txBox="1"/>
            <p:nvPr/>
          </p:nvSpPr>
          <p:spPr>
            <a:xfrm>
              <a:off x="1333340" y="2166743"/>
              <a:ext cx="1817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Propagations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4248" y="3361979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Decisions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1657" y="4270829"/>
              <a:ext cx="2640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Model Assignments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267122" y="1908626"/>
              <a:ext cx="1085755" cy="9779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75743" y="324673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74760" y="4375920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8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71600" y="3517899"/>
            <a:ext cx="1085755" cy="977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3400" y="3718394"/>
            <a:ext cx="668511" cy="57690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04281" y="3885292"/>
            <a:ext cx="270479" cy="24311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90800" y="3718393"/>
            <a:ext cx="668511" cy="57690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41082" y="2057400"/>
            <a:ext cx="6267356" cy="977901"/>
            <a:chOff x="533399" y="3228503"/>
            <a:chExt cx="6267356" cy="977901"/>
          </a:xfrm>
        </p:grpSpPr>
        <p:sp>
          <p:nvSpPr>
            <p:cNvPr id="30" name="Oval 29"/>
            <p:cNvSpPr/>
            <p:nvPr/>
          </p:nvSpPr>
          <p:spPr>
            <a:xfrm>
              <a:off x="533399" y="3429000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779237" y="3595897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04281" y="3595897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66639" y="3429000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00600" y="344534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886200" y="344534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15000" y="3228503"/>
              <a:ext cx="1085755" cy="9779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79570" y="2743200"/>
                <a:ext cx="8851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  <a:ea typeface="Cambria Math"/>
                        </a:rPr>
                        <m:t>≻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0" y="2743200"/>
                <a:ext cx="885179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1352645" y="1981200"/>
            <a:ext cx="1085755" cy="977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867400" y="4235447"/>
            <a:ext cx="2897820" cy="2353303"/>
            <a:chOff x="921657" y="1908626"/>
            <a:chExt cx="3431220" cy="2846100"/>
          </a:xfrm>
        </p:grpSpPr>
        <p:sp>
          <p:nvSpPr>
            <p:cNvPr id="43" name="TextBox 42"/>
            <p:cNvSpPr txBox="1"/>
            <p:nvPr/>
          </p:nvSpPr>
          <p:spPr>
            <a:xfrm>
              <a:off x="1333340" y="2166742"/>
              <a:ext cx="1833913" cy="483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Propagations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04248" y="3361979"/>
              <a:ext cx="1384071" cy="483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Decisions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1657" y="4270830"/>
              <a:ext cx="2649171" cy="483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Model Assignments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267122" y="1908626"/>
              <a:ext cx="1085755" cy="9779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Oval 46"/>
            <p:cNvSpPr/>
            <p:nvPr/>
          </p:nvSpPr>
          <p:spPr>
            <a:xfrm>
              <a:off x="3475743" y="324673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Oval 47"/>
            <p:cNvSpPr/>
            <p:nvPr/>
          </p:nvSpPr>
          <p:spPr>
            <a:xfrm>
              <a:off x="3674760" y="4375920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1264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295400"/>
            <a:ext cx="3141360" cy="977901"/>
            <a:chOff x="533400" y="1828800"/>
            <a:chExt cx="3141360" cy="977901"/>
          </a:xfrm>
        </p:grpSpPr>
        <p:sp>
          <p:nvSpPr>
            <p:cNvPr id="5" name="Oval 4"/>
            <p:cNvSpPr/>
            <p:nvPr/>
          </p:nvSpPr>
          <p:spPr>
            <a:xfrm>
              <a:off x="1371600" y="1828800"/>
              <a:ext cx="1085755" cy="9779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3400" y="202929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04281" y="2196193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90800" y="2029294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644" y="2755899"/>
            <a:ext cx="6267356" cy="977901"/>
            <a:chOff x="533399" y="3228503"/>
            <a:chExt cx="6267356" cy="977901"/>
          </a:xfrm>
        </p:grpSpPr>
        <p:sp>
          <p:nvSpPr>
            <p:cNvPr id="9" name="Oval 8"/>
            <p:cNvSpPr/>
            <p:nvPr/>
          </p:nvSpPr>
          <p:spPr>
            <a:xfrm>
              <a:off x="533399" y="3429000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79237" y="3595897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04281" y="3595897"/>
              <a:ext cx="270479" cy="2431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66639" y="3429000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00600" y="344534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86200" y="3445345"/>
              <a:ext cx="668511" cy="5769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15000" y="3228503"/>
              <a:ext cx="1085755" cy="9779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9421" y="2133600"/>
                <a:ext cx="8851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  <a:ea typeface="Cambria Math"/>
                        </a:rPr>
                        <m:t>≻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21" y="2133600"/>
                <a:ext cx="885179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215085" y="4448871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Propagations</a:t>
            </a:r>
            <a:endParaRPr lang="en-US" sz="2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97242" y="5437155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Decisions</a:t>
            </a:r>
            <a:endParaRPr lang="en-US" sz="20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6188640"/>
            <a:ext cx="223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Assignments</a:t>
            </a:r>
            <a:endParaRPr lang="en-US" sz="2000" dirty="0">
              <a:latin typeface="+mn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848251" y="4235447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Oval 45"/>
          <p:cNvSpPr/>
          <p:nvPr/>
        </p:nvSpPr>
        <p:spPr>
          <a:xfrm>
            <a:off x="8024441" y="5341865"/>
            <a:ext cx="564588" cy="47701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Oval 46"/>
          <p:cNvSpPr/>
          <p:nvPr/>
        </p:nvSpPr>
        <p:spPr>
          <a:xfrm>
            <a:off x="8192520" y="6275534"/>
            <a:ext cx="228432" cy="2010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272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53319" y="2810725"/>
            <a:ext cx="1085755" cy="977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47604" y="4862155"/>
                <a:ext cx="1736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|</m:t>
                      </m:r>
                      <m:r>
                        <a:rPr lang="en-US" sz="2000" b="0" i="1" dirty="0" smtClean="0">
                          <a:latin typeface="Cambria Math"/>
                        </a:rPr>
                        <m:t>𝐹𝑖𝑛𝑖𝑡𝑒𝐵𝑎𝑠𝑖𝑠</m:t>
                      </m:r>
                      <m:r>
                        <a:rPr lang="en-US" sz="2000" b="0" i="1" dirty="0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604" y="4862155"/>
                <a:ext cx="1736822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391474" y="2810724"/>
            <a:ext cx="1085755" cy="977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7500" y="2598473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+mn-lt"/>
              </a:rPr>
              <a:t>…</a:t>
            </a:r>
            <a:endParaRPr lang="en-US" sz="5400" dirty="0"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91245" y="2810725"/>
            <a:ext cx="1085755" cy="977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5400000">
            <a:off x="3941894" y="2289738"/>
            <a:ext cx="680935" cy="4258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78587" y="2057400"/>
            <a:ext cx="248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Maximal Elements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4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89400" y="1385554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1886" y="4572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6" y="4572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8138" y="157828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8" y="1578286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82262" y="1385554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84800" y="1578285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800" y="1578285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408948" y="880765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98924" y="1385552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56200" y="1809117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00301" y="1542419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01" y="1542419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923000" y="1809119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56400" y="880765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42200" y="1385556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42200" y="1542419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200" y="1542419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71000" y="1385554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76076" y="1537954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76" y="1537954"/>
                <a:ext cx="10141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190200" y="1385554"/>
            <a:ext cx="0" cy="72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97820" y="2528554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2528554"/>
                <a:ext cx="34076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484381" y="2223754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94800" y="1809121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8138" y="2223754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8138" y="2623454"/>
                <a:ext cx="30469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8" y="2623454"/>
                <a:ext cx="30469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89400" y="1385554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1886" y="4572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6" y="4572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8138" y="157828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8" y="1578286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82262" y="1385554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84800" y="1578285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800" y="1578285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408948" y="880765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98924" y="1385552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56200" y="1809117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00301" y="1542419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01" y="1542419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923000" y="1809119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56400" y="880765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42200" y="1385556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42200" y="1542419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200" y="1542419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71000" y="1385554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76076" y="1537954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76" y="1537954"/>
                <a:ext cx="10141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190200" y="1385554"/>
            <a:ext cx="0" cy="72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97820" y="2528554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2528554"/>
                <a:ext cx="34076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484381" y="2223754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94800" y="1809121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8138" y="2223754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8138" y="2623454"/>
                <a:ext cx="30469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8" y="2623454"/>
                <a:ext cx="30469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0" y="4028129"/>
            <a:ext cx="8611828" cy="2791484"/>
            <a:chOff x="111258" y="2357735"/>
            <a:chExt cx="8611828" cy="2791484"/>
          </a:xfrm>
        </p:grpSpPr>
        <p:sp>
          <p:nvSpPr>
            <p:cNvPr id="31" name="Rectangle 30"/>
            <p:cNvSpPr/>
            <p:nvPr/>
          </p:nvSpPr>
          <p:spPr>
            <a:xfrm>
              <a:off x="732971" y="3276602"/>
              <a:ext cx="7736114" cy="726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74486" y="2357735"/>
                  <a:ext cx="7848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≥2,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≥1∨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 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≤1∨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&gt;1)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86" y="2357735"/>
                  <a:ext cx="784860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940738" y="3464867"/>
                  <a:ext cx="10141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≥2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738" y="3464867"/>
                  <a:ext cx="101412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925833" y="3276602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057400" y="3464866"/>
                  <a:ext cx="10141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latin typeface="Cambria Math"/>
                          </a:rPr>
                          <m:t>≥1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3464866"/>
                  <a:ext cx="101412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>
              <a:off x="1381548" y="2781300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2495" y="3276600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828800" y="3695698"/>
              <a:ext cx="3810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172901" y="3429000"/>
                  <a:ext cx="10180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 smtClean="0">
                            <a:latin typeface="Cambria Math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901" y="3429000"/>
                  <a:ext cx="101809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2895600" y="3695700"/>
              <a:ext cx="3810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429000" y="2781300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85771" y="3276604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4114800" y="3429000"/>
                  <a:ext cx="234512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¬(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3429000"/>
                  <a:ext cx="2345129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6371771" y="3276602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061485" y="4482957"/>
                  <a:ext cx="3407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¬(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≤1)∨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485" y="4482957"/>
                  <a:ext cx="3407600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11258" y="4687554"/>
                  <a:ext cx="38922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∨¬(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58" y="4687554"/>
                  <a:ext cx="389228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stCxn id="33" idx="2"/>
            </p:cNvCxnSpPr>
            <p:nvPr/>
          </p:nvCxnSpPr>
          <p:spPr>
            <a:xfrm rot="5400000" flipH="1" flipV="1">
              <a:off x="2897771" y="2404826"/>
              <a:ext cx="71734" cy="2971677"/>
            </a:xfrm>
            <a:prstGeom prst="bentConnector4">
              <a:avLst>
                <a:gd name="adj1" fmla="val -784051"/>
                <a:gd name="adj2" fmla="val 72207"/>
              </a:avLst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48" idx="3"/>
            </p:cNvCxnSpPr>
            <p:nvPr/>
          </p:nvCxnSpPr>
          <p:spPr>
            <a:xfrm flipV="1">
              <a:off x="4003542" y="3854797"/>
              <a:ext cx="790386" cy="106359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7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89400" y="1385554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1886" y="4572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≥2,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≥1∨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≤1∨</m:t>
                      </m:r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&gt;1)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6" y="4572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8138" y="1578286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8" y="1578286"/>
                <a:ext cx="10141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82262" y="1385554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84800" y="1578285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800" y="1578285"/>
                <a:ext cx="1014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408948" y="880765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98924" y="1385552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56200" y="1809117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00301" y="1542419"/>
                <a:ext cx="101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01" y="1542419"/>
                <a:ext cx="1018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923000" y="1809119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56400" y="880765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42200" y="1385556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42200" y="1542419"/>
                <a:ext cx="185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200" y="1542419"/>
                <a:ext cx="185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971000" y="1385554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76076" y="1537954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76" y="1537954"/>
                <a:ext cx="10141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190200" y="1385554"/>
            <a:ext cx="0" cy="72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97820" y="2528554"/>
                <a:ext cx="3407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≤1)∨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2528554"/>
                <a:ext cx="34076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484381" y="2223754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94800" y="1809121"/>
            <a:ext cx="3810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8138" y="2223754"/>
            <a:ext cx="11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Conflict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8138" y="2623454"/>
                <a:ext cx="30469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8" y="2623454"/>
                <a:ext cx="30469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0" y="4028129"/>
            <a:ext cx="8611828" cy="2791484"/>
            <a:chOff x="111258" y="2357735"/>
            <a:chExt cx="8611828" cy="2791484"/>
          </a:xfrm>
        </p:grpSpPr>
        <p:sp>
          <p:nvSpPr>
            <p:cNvPr id="31" name="Rectangle 30"/>
            <p:cNvSpPr/>
            <p:nvPr/>
          </p:nvSpPr>
          <p:spPr>
            <a:xfrm>
              <a:off x="732971" y="3276602"/>
              <a:ext cx="7736114" cy="726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74486" y="2357735"/>
                  <a:ext cx="7848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≥2,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≥1∨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 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≤1∨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&gt;1)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86" y="2357735"/>
                  <a:ext cx="784860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940738" y="3464867"/>
                  <a:ext cx="10141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≥2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738" y="3464867"/>
                  <a:ext cx="101412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925833" y="3276602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057400" y="3464866"/>
                  <a:ext cx="10141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latin typeface="Cambria Math"/>
                          </a:rPr>
                          <m:t>≥1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3464866"/>
                  <a:ext cx="101412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>
              <a:off x="1381548" y="2781300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2495" y="3276600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828800" y="3695698"/>
              <a:ext cx="3810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172901" y="3429000"/>
                  <a:ext cx="10180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 smtClean="0">
                            <a:latin typeface="Cambria Math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901" y="3429000"/>
                  <a:ext cx="101809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2895600" y="3695700"/>
              <a:ext cx="3810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429000" y="2781300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85771" y="3276604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4114800" y="3429000"/>
                  <a:ext cx="234512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¬(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3429000"/>
                  <a:ext cx="2345129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6371771" y="3276602"/>
              <a:ext cx="0" cy="72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061485" y="4482957"/>
                  <a:ext cx="3407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¬(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≤1)∨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485" y="4482957"/>
                  <a:ext cx="3407600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11258" y="4687554"/>
                  <a:ext cx="38922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∨¬(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≤1)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58" y="4687554"/>
                  <a:ext cx="389228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stCxn id="33" idx="2"/>
            </p:cNvCxnSpPr>
            <p:nvPr/>
          </p:nvCxnSpPr>
          <p:spPr>
            <a:xfrm rot="5400000" flipH="1" flipV="1">
              <a:off x="2897771" y="2404826"/>
              <a:ext cx="71734" cy="2971677"/>
            </a:xfrm>
            <a:prstGeom prst="bentConnector4">
              <a:avLst>
                <a:gd name="adj1" fmla="val -784051"/>
                <a:gd name="adj2" fmla="val 72207"/>
              </a:avLst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48" idx="3"/>
            </p:cNvCxnSpPr>
            <p:nvPr/>
          </p:nvCxnSpPr>
          <p:spPr>
            <a:xfrm flipV="1">
              <a:off x="4003542" y="3854797"/>
              <a:ext cx="790386" cy="106359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950463" y="1344167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2" name="Oval 51"/>
          <p:cNvSpPr/>
          <p:nvPr/>
        </p:nvSpPr>
        <p:spPr>
          <a:xfrm>
            <a:off x="2057873" y="1331811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Oval 52"/>
          <p:cNvSpPr/>
          <p:nvPr/>
        </p:nvSpPr>
        <p:spPr>
          <a:xfrm>
            <a:off x="3162773" y="1344332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4" name="Oval 53"/>
          <p:cNvSpPr/>
          <p:nvPr/>
        </p:nvSpPr>
        <p:spPr>
          <a:xfrm>
            <a:off x="798050" y="4925936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5" name="Oval 54"/>
          <p:cNvSpPr/>
          <p:nvPr/>
        </p:nvSpPr>
        <p:spPr>
          <a:xfrm>
            <a:off x="1886451" y="4946994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6" name="Oval 55"/>
          <p:cNvSpPr/>
          <p:nvPr/>
        </p:nvSpPr>
        <p:spPr>
          <a:xfrm>
            <a:off x="2997915" y="4925935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7" name="Oval 56"/>
          <p:cNvSpPr/>
          <p:nvPr/>
        </p:nvSpPr>
        <p:spPr>
          <a:xfrm>
            <a:off x="4367701" y="4925934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8" name="Oval 57"/>
          <p:cNvSpPr/>
          <p:nvPr/>
        </p:nvSpPr>
        <p:spPr>
          <a:xfrm>
            <a:off x="4687528" y="1525107"/>
            <a:ext cx="564588" cy="47701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9" name="Oval 58"/>
          <p:cNvSpPr/>
          <p:nvPr/>
        </p:nvSpPr>
        <p:spPr>
          <a:xfrm>
            <a:off x="6085300" y="1331811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176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  ¬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89400" y="2093268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82262" y="2093268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0887" y="2225501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2225501"/>
                <a:ext cx="10413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762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∨¬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baseline="-25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,  ¬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baseline="-25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baseline="-25000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baseline="-25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-25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762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20091" y="5181599"/>
            <a:ext cx="6661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CNF is a set (conjunction) set of clauses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Clause is a disjunction of literals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Literal is an atom or the negation of an atom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55350" y="2667000"/>
            <a:ext cx="990600" cy="838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00768" y="3733800"/>
                <a:ext cx="8229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r>
                        <a:rPr lang="en-US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𝑡𝑟𝑢𝑒</m:t>
                      </m:r>
                      <m:r>
                        <a:rPr lang="en-US" i="1">
                          <a:latin typeface="Cambria Math"/>
                        </a:rPr>
                        <m:t>, 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𝑡𝑟𝑢𝑒</m:t>
                      </m:r>
                      <m:r>
                        <a:rPr lang="en-US" i="1">
                          <a:latin typeface="Cambria Math"/>
                        </a:rPr>
                        <m:t>, 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 baseline="-2500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𝑡𝑟𝑢𝑒</m:t>
                      </m:r>
                    </m:oMath>
                  </m:oMathPara>
                </a14:m>
                <a:endParaRPr lang="en-US" baseline="-25000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8" y="3733800"/>
                <a:ext cx="8229600" cy="76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3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  ¬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89400" y="2225501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82262" y="2225501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743200" y="2209800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1790700"/>
            <a:ext cx="6858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  ¬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89400" y="2225501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82262" y="2225501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743200" y="2209800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1790700"/>
            <a:ext cx="6858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200400"/>
            <a:ext cx="355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Conflict (evaluates to false)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1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89400" y="2225501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82262" y="2225501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743200" y="2209800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1790700"/>
            <a:ext cx="6858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200400"/>
            <a:ext cx="160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New clause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400" y="3662065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00" y="3662065"/>
                <a:ext cx="78486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9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89400" y="2225501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82262" y="2225501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743200" y="2209800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1790700"/>
            <a:ext cx="6858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200400"/>
            <a:ext cx="160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New clause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400" y="3662065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00" y="3662065"/>
                <a:ext cx="78486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45643" y="4419600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0887" y="4551833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4551833"/>
                <a:ext cx="101412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955011" y="4419599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4" y="1404333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89400" y="2225501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82262" y="2225501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2357734"/>
                <a:ext cx="10413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MCSat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0" y="2354104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743200" y="2209800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1790700"/>
            <a:ext cx="6858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200400"/>
            <a:ext cx="160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New clause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400" y="3662065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&lt;1∨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00" y="3662065"/>
                <a:ext cx="78486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45643" y="4419600"/>
            <a:ext cx="7736114" cy="726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0887" y="4551833"/>
                <a:ext cx="1014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7" y="4551833"/>
                <a:ext cx="101412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955011" y="4419599"/>
            <a:ext cx="0" cy="72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35989" y="2209800"/>
            <a:ext cx="916969" cy="808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Oval 15"/>
          <p:cNvSpPr/>
          <p:nvPr/>
        </p:nvSpPr>
        <p:spPr>
          <a:xfrm>
            <a:off x="1066800" y="4557276"/>
            <a:ext cx="564588" cy="47701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Oval 16"/>
          <p:cNvSpPr/>
          <p:nvPr/>
        </p:nvSpPr>
        <p:spPr>
          <a:xfrm>
            <a:off x="1213854" y="2467010"/>
            <a:ext cx="270479" cy="24311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: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438071"/>
            <a:ext cx="7391400" cy="752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3433534"/>
            <a:ext cx="0" cy="75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3443514"/>
            <a:ext cx="0" cy="74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443514"/>
            <a:ext cx="0" cy="74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48971" y="1524000"/>
            <a:ext cx="21336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Arithmetic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752600" y="4953000"/>
            <a:ext cx="21336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Boolean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724400" y="4953000"/>
            <a:ext cx="21336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Lists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749800" y="1524000"/>
            <a:ext cx="21336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Arrays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81400" y="3429000"/>
            <a:ext cx="0" cy="74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3429000"/>
            <a:ext cx="0" cy="74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5400" y="3429000"/>
            <a:ext cx="0" cy="74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3429000"/>
            <a:ext cx="0" cy="74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p-Down Arrow 19"/>
          <p:cNvSpPr/>
          <p:nvPr/>
        </p:nvSpPr>
        <p:spPr>
          <a:xfrm>
            <a:off x="2815771" y="2743200"/>
            <a:ext cx="384629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2815771" y="4267200"/>
            <a:ext cx="384629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5675085" y="2743200"/>
            <a:ext cx="384629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5700484" y="4267200"/>
            <a:ext cx="384629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MCSat</a:t>
            </a:r>
            <a:r>
              <a:rPr lang="en-US" dirty="0" smtClean="0"/>
              <a:t>: development</a:t>
            </a:r>
            <a:endParaRPr lang="en-US" dirty="0"/>
          </a:p>
        </p:txBody>
      </p:sp>
      <p:pic>
        <p:nvPicPr>
          <p:cNvPr id="2050" name="Picture 2" descr="Z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399"/>
            <a:ext cx="18537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V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7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714" y="146021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http://z3.codeplex.com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News: Z3 source code is available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3" y="2286000"/>
            <a:ext cx="87058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Logic as a Service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3139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Model-Based techniques are very promising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64618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hlinkClick r:id="rId2"/>
              </a:rPr>
              <a:t>http://z3.codeplex.com</a:t>
            </a:r>
            <a:endParaRPr lang="en-US" sz="28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353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hlinkClick r:id="rId3"/>
              </a:rPr>
              <a:t>http://rise4fun.com/z3py</a:t>
            </a:r>
            <a:endParaRPr lang="en-US" sz="28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93879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MCSat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7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procedures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8240"/>
              </p:ext>
            </p:extLst>
          </p:nvPr>
        </p:nvGraphicFramePr>
        <p:xfrm>
          <a:off x="1600200" y="2362200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Resolution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DPLL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Proof-finder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Model-finder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Saturation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Search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9469</TotalTime>
  <Words>4530</Words>
  <Application>Microsoft Office PowerPoint</Application>
  <PresentationFormat>On-screen Show (4:3)</PresentationFormat>
  <Paragraphs>822</Paragraphs>
  <Slides>88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A Model-Constructing Satisfiability Calculus VMCAI 2013</vt:lpstr>
      <vt:lpstr>Symbolic Reasoning</vt:lpstr>
      <vt:lpstr>Symbolic Reasoning</vt:lpstr>
      <vt:lpstr>Logic Engines as a Service</vt:lpstr>
      <vt:lpstr>Satisfiability</vt:lpstr>
      <vt:lpstr>The RISE of Model-Based Techniques in SMT</vt:lpstr>
      <vt:lpstr>Saturation   x    Search</vt:lpstr>
      <vt:lpstr>SAT</vt:lpstr>
      <vt:lpstr>Two procedures</vt:lpstr>
      <vt:lpstr>Resolution</vt:lpstr>
      <vt:lpstr>Resolution: Example</vt:lpstr>
      <vt:lpstr>Resolution: Example</vt:lpstr>
      <vt:lpstr>Resolution: Example</vt:lpstr>
      <vt:lpstr>Resolution: Example</vt:lpstr>
      <vt:lpstr>Resolution: Example</vt:lpstr>
      <vt:lpstr>Resolution: Problem</vt:lpstr>
      <vt:lpstr>Unit Resolution</vt:lpstr>
      <vt:lpstr>DPLL</vt:lpstr>
      <vt:lpstr>DPLL</vt:lpstr>
      <vt:lpstr>DPLL</vt:lpstr>
      <vt:lpstr>DPLL</vt:lpstr>
      <vt:lpstr>DPLL</vt:lpstr>
      <vt:lpstr>DPLL</vt:lpstr>
      <vt:lpstr>DPLL</vt:lpstr>
      <vt:lpstr>CDCL: Conflict Driven Clause Learning</vt:lpstr>
      <vt:lpstr>Linear Arithmetic</vt:lpstr>
      <vt:lpstr>Fourier-Motzkin</vt:lpstr>
      <vt:lpstr>Simplex-based procedure</vt:lpstr>
      <vt:lpstr>Simplex-based procedure: Pivoting</vt:lpstr>
      <vt:lpstr>Simplex: Repairing Models</vt:lpstr>
      <vt:lpstr>Simplex: Repairing Models</vt:lpstr>
      <vt:lpstr>Polynomial Constraints</vt:lpstr>
      <vt:lpstr>CAD “Big Picture”</vt:lpstr>
      <vt:lpstr>CAD “Big Picture”</vt:lpstr>
      <vt:lpstr>CAD “Big Picture”</vt:lpstr>
      <vt:lpstr>CAD “Big Picture”</vt:lpstr>
      <vt:lpstr>NLSAT: Model-Based Search</vt:lpstr>
      <vt:lpstr>Experimental Results (1)</vt:lpstr>
      <vt:lpstr>Experimental Results (2)</vt:lpstr>
      <vt:lpstr>Other examples</vt:lpstr>
      <vt:lpstr>Other examples</vt:lpstr>
      <vt:lpstr>Other examples (for linear arithmetic)</vt:lpstr>
      <vt:lpstr>Saturation: successful instances</vt:lpstr>
      <vt:lpstr>SAT + Theory Solvers</vt:lpstr>
      <vt:lpstr>SAT + Theory Solvers</vt:lpstr>
      <vt:lpstr>SAT + Theory Solvers</vt:lpstr>
      <vt:lpstr>SAT + Theory Solvers</vt:lpstr>
      <vt:lpstr>SAT + Theory Solvers</vt:lpstr>
      <vt:lpstr>SAT + Theory Solvers</vt:lpstr>
      <vt:lpstr>SAT + Theory Solvers: refinements</vt:lpstr>
      <vt:lpstr>MCSat</vt:lpstr>
      <vt:lpstr>MCSat</vt:lpstr>
      <vt:lpstr>MCSat</vt:lpstr>
      <vt:lpstr>MCSat</vt:lpstr>
      <vt:lpstr>MCSat</vt:lpstr>
      <vt:lpstr>MCSat</vt:lpstr>
      <vt:lpstr>MCSat</vt:lpstr>
      <vt:lpstr>MCSat</vt:lpstr>
      <vt:lpstr>PowerPoint Presentation</vt:lpstr>
      <vt:lpstr>MCSat</vt:lpstr>
      <vt:lpstr>MCSat</vt:lpstr>
      <vt:lpstr>MCSat</vt:lpstr>
      <vt:lpstr>MCSat</vt:lpstr>
      <vt:lpstr>MCSat – Finite Basis</vt:lpstr>
      <vt:lpstr>MCSat – Finite Basis</vt:lpstr>
      <vt:lpstr>MCSat – Finite Basis</vt:lpstr>
      <vt:lpstr>MCSat – Finite Basis</vt:lpstr>
      <vt:lpstr>MCSat – Finite Basis</vt:lpstr>
      <vt:lpstr>MCSat – Finite Basis</vt:lpstr>
      <vt:lpstr>MCSat – Finite Basis</vt:lpstr>
      <vt:lpstr>MCSat – Finite Basis</vt:lpstr>
      <vt:lpstr>MCSat: Termination</vt:lpstr>
      <vt:lpstr>MCSat</vt:lpstr>
      <vt:lpstr>MCSat</vt:lpstr>
      <vt:lpstr>MCSat</vt:lpstr>
      <vt:lpstr>PowerPoint Presentation</vt:lpstr>
      <vt:lpstr>PowerPoint Presentation</vt:lpstr>
      <vt:lpstr>PowerPoint Presentation</vt:lpstr>
      <vt:lpstr>MCSat</vt:lpstr>
      <vt:lpstr>MCSat</vt:lpstr>
      <vt:lpstr>MCSat</vt:lpstr>
      <vt:lpstr>MCSat</vt:lpstr>
      <vt:lpstr>MCSat</vt:lpstr>
      <vt:lpstr>MCSat</vt:lpstr>
      <vt:lpstr>MCSat: Architecture</vt:lpstr>
      <vt:lpstr>MCSat: development</vt:lpstr>
      <vt:lpstr>News: Z3 source code is available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Margus Veanes</dc:creator>
  <cp:lastModifiedBy>Leonardo de Moura</cp:lastModifiedBy>
  <cp:revision>525</cp:revision>
  <dcterms:created xsi:type="dcterms:W3CDTF">2010-12-09T09:07:23Z</dcterms:created>
  <dcterms:modified xsi:type="dcterms:W3CDTF">2013-01-20T06:50:57Z</dcterms:modified>
</cp:coreProperties>
</file>