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sldIdLst>
    <p:sldId id="334" r:id="rId2"/>
    <p:sldId id="413" r:id="rId3"/>
    <p:sldId id="419" r:id="rId4"/>
    <p:sldId id="421" r:id="rId5"/>
    <p:sldId id="422" r:id="rId6"/>
    <p:sldId id="423" r:id="rId7"/>
    <p:sldId id="424" r:id="rId8"/>
    <p:sldId id="425" r:id="rId9"/>
    <p:sldId id="426" r:id="rId10"/>
    <p:sldId id="427" r:id="rId11"/>
    <p:sldId id="428" r:id="rId12"/>
    <p:sldId id="429" r:id="rId13"/>
    <p:sldId id="430" r:id="rId14"/>
    <p:sldId id="431" r:id="rId15"/>
    <p:sldId id="497" r:id="rId16"/>
    <p:sldId id="498" r:id="rId17"/>
    <p:sldId id="499" r:id="rId18"/>
    <p:sldId id="500" r:id="rId19"/>
    <p:sldId id="501" r:id="rId20"/>
    <p:sldId id="502" r:id="rId21"/>
    <p:sldId id="440" r:id="rId22"/>
    <p:sldId id="459" r:id="rId23"/>
    <p:sldId id="461" r:id="rId24"/>
    <p:sldId id="463" r:id="rId25"/>
    <p:sldId id="465" r:id="rId26"/>
    <p:sldId id="466" r:id="rId27"/>
    <p:sldId id="467" r:id="rId28"/>
    <p:sldId id="473" r:id="rId29"/>
    <p:sldId id="468" r:id="rId30"/>
    <p:sldId id="472" r:id="rId31"/>
    <p:sldId id="474" r:id="rId32"/>
    <p:sldId id="475" r:id="rId33"/>
    <p:sldId id="476" r:id="rId34"/>
    <p:sldId id="478" r:id="rId35"/>
    <p:sldId id="479" r:id="rId36"/>
    <p:sldId id="460" r:id="rId37"/>
    <p:sldId id="483" r:id="rId38"/>
    <p:sldId id="484" r:id="rId39"/>
    <p:sldId id="485" r:id="rId40"/>
    <p:sldId id="486" r:id="rId41"/>
    <p:sldId id="487" r:id="rId42"/>
    <p:sldId id="488" r:id="rId43"/>
    <p:sldId id="482" r:id="rId44"/>
    <p:sldId id="490" r:id="rId45"/>
    <p:sldId id="491" r:id="rId46"/>
    <p:sldId id="511" r:id="rId47"/>
    <p:sldId id="492" r:id="rId48"/>
    <p:sldId id="495" r:id="rId49"/>
    <p:sldId id="496" r:id="rId50"/>
    <p:sldId id="505" r:id="rId51"/>
    <p:sldId id="506" r:id="rId52"/>
    <p:sldId id="507" r:id="rId53"/>
    <p:sldId id="508" r:id="rId54"/>
    <p:sldId id="509" r:id="rId55"/>
    <p:sldId id="510" r:id="rId56"/>
    <p:sldId id="481" r:id="rId57"/>
    <p:sldId id="503" r:id="rId5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796" autoAdjust="0"/>
    <p:restoredTop sz="94849" autoAdjust="0"/>
  </p:normalViewPr>
  <p:slideViewPr>
    <p:cSldViewPr>
      <p:cViewPr varScale="1">
        <p:scale>
          <a:sx n="66" d="100"/>
          <a:sy n="66" d="100"/>
        </p:scale>
        <p:origin x="81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490C2B9-DB3F-4CCB-82CA-6209CEDEB718}" type="datetimeFigureOut">
              <a:rPr lang="en-US"/>
              <a:pPr>
                <a:defRPr/>
              </a:pPr>
              <a:t>5/19/2013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CE1D4F2-A295-44EB-ABC8-2D52907C18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9017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E1D1F-F1DB-4E10-B1D7-B5F3CD2CAA5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59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E1D1F-F1DB-4E10-B1D7-B5F3CD2CAA5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59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E1D1F-F1DB-4E10-B1D7-B5F3CD2CAA5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59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E1D1F-F1DB-4E10-B1D7-B5F3CD2CAA5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59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E1D1F-F1DB-4E10-B1D7-B5F3CD2CAA5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599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E1D1F-F1DB-4E10-B1D7-B5F3CD2CAA5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599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E1D1F-F1DB-4E10-B1D7-B5F3CD2CAA5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599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E1D1F-F1DB-4E10-B1D7-B5F3CD2CAA5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599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E1D4F2-A295-44EB-ABC8-2D52907C188E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192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TACAS'12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66CA5-9D83-4019-A7FF-E11B4CA03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TACAS'12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89213-A070-409A-B799-D356F389C2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TACAS'12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473AC-577E-4909-8C06-0EA090E7F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TACAS'12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8C457-A6B4-4B16-BB17-555E05D46C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TACAS'12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BB38B-1948-4202-8793-450FF900A2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TACAS'12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4510C-9606-4499-8D18-9B018A8A56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TACAS'12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78FEE-B6A3-4F8F-9AAC-10B9D427F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TACAS'12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A02DF-0528-48FD-AB34-39E28D4904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TACAS'12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73956-F731-4A59-94D0-754305B7A3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TACAS'12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A4B79-FEF2-4A5C-8AAE-557ACD57A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TACAS'12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245A4-CB8F-4253-8D52-F03393A5A0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TACAS'12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1785E9A-E967-4BAB-B98E-25B92D1DBF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0.png"/><Relationship Id="rId4" Type="http://schemas.openxmlformats.org/officeDocument/2006/relationships/image" Target="../media/image36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2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png"/><Relationship Id="rId4" Type="http://schemas.openxmlformats.org/officeDocument/2006/relationships/image" Target="../media/image3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7" Type="http://schemas.openxmlformats.org/officeDocument/2006/relationships/image" Target="../media/image42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7" Type="http://schemas.openxmlformats.org/officeDocument/2006/relationships/image" Target="../media/image42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7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36.png"/><Relationship Id="rId7" Type="http://schemas.openxmlformats.org/officeDocument/2006/relationships/image" Target="../media/image44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0.png"/><Relationship Id="rId4" Type="http://schemas.openxmlformats.org/officeDocument/2006/relationships/image" Target="../media/image3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36.png"/><Relationship Id="rId7" Type="http://schemas.openxmlformats.org/officeDocument/2006/relationships/image" Target="../media/image44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0.png"/><Relationship Id="rId4" Type="http://schemas.openxmlformats.org/officeDocument/2006/relationships/image" Target="../media/image37.png"/><Relationship Id="rId9" Type="http://schemas.openxmlformats.org/officeDocument/2006/relationships/image" Target="../media/image46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13" Type="http://schemas.openxmlformats.org/officeDocument/2006/relationships/image" Target="../media/image57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12" Type="http://schemas.openxmlformats.org/officeDocument/2006/relationships/image" Target="../media/image5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11" Type="http://schemas.openxmlformats.org/officeDocument/2006/relationships/image" Target="../media/image55.png"/><Relationship Id="rId5" Type="http://schemas.openxmlformats.org/officeDocument/2006/relationships/image" Target="../media/image49.png"/><Relationship Id="rId10" Type="http://schemas.openxmlformats.org/officeDocument/2006/relationships/image" Target="../media/image54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Relationship Id="rId14" Type="http://schemas.openxmlformats.org/officeDocument/2006/relationships/image" Target="../media/image58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36.png"/><Relationship Id="rId7" Type="http://schemas.openxmlformats.org/officeDocument/2006/relationships/image" Target="../media/image59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7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3" Type="http://schemas.openxmlformats.org/officeDocument/2006/relationships/image" Target="../media/image61.png"/><Relationship Id="rId7" Type="http://schemas.openxmlformats.org/officeDocument/2006/relationships/image" Target="../media/image62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7.png"/><Relationship Id="rId9" Type="http://schemas.openxmlformats.org/officeDocument/2006/relationships/image" Target="../media/image64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3" Type="http://schemas.openxmlformats.org/officeDocument/2006/relationships/image" Target="../media/image61.png"/><Relationship Id="rId7" Type="http://schemas.openxmlformats.org/officeDocument/2006/relationships/image" Target="../media/image6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7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3" Type="http://schemas.openxmlformats.org/officeDocument/2006/relationships/image" Target="../media/image61.png"/><Relationship Id="rId7" Type="http://schemas.openxmlformats.org/officeDocument/2006/relationships/image" Target="../media/image67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.png"/><Relationship Id="rId5" Type="http://schemas.openxmlformats.org/officeDocument/2006/relationships/image" Target="../media/image40.png"/><Relationship Id="rId4" Type="http://schemas.openxmlformats.org/officeDocument/2006/relationships/image" Target="../media/image37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3.png"/><Relationship Id="rId5" Type="http://schemas.openxmlformats.org/officeDocument/2006/relationships/image" Target="../media/image72.png"/><Relationship Id="rId4" Type="http://schemas.openxmlformats.org/officeDocument/2006/relationships/image" Target="../media/image71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8.png"/><Relationship Id="rId5" Type="http://schemas.openxmlformats.org/officeDocument/2006/relationships/image" Target="../media/image77.png"/><Relationship Id="rId4" Type="http://schemas.openxmlformats.org/officeDocument/2006/relationships/image" Target="../media/image76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8.png"/><Relationship Id="rId5" Type="http://schemas.openxmlformats.org/officeDocument/2006/relationships/image" Target="../media/image79.png"/><Relationship Id="rId4" Type="http://schemas.openxmlformats.org/officeDocument/2006/relationships/image" Target="../media/image76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8.png"/><Relationship Id="rId5" Type="http://schemas.openxmlformats.org/officeDocument/2006/relationships/image" Target="../media/image79.png"/><Relationship Id="rId4" Type="http://schemas.openxmlformats.org/officeDocument/2006/relationships/image" Target="../media/image7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8.png"/><Relationship Id="rId5" Type="http://schemas.openxmlformats.org/officeDocument/2006/relationships/image" Target="../media/image79.png"/><Relationship Id="rId4" Type="http://schemas.openxmlformats.org/officeDocument/2006/relationships/image" Target="../media/image76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4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4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png"/><Relationship Id="rId3" Type="http://schemas.openxmlformats.org/officeDocument/2006/relationships/image" Target="../media/image96.png"/><Relationship Id="rId7" Type="http://schemas.openxmlformats.org/officeDocument/2006/relationships/image" Target="../media/image100.png"/><Relationship Id="rId2" Type="http://schemas.openxmlformats.org/officeDocument/2006/relationships/image" Target="../media/image9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9.png"/><Relationship Id="rId5" Type="http://schemas.openxmlformats.org/officeDocument/2006/relationships/image" Target="../media/image98.png"/><Relationship Id="rId4" Type="http://schemas.openxmlformats.org/officeDocument/2006/relationships/image" Target="../media/image97.png"/><Relationship Id="rId9" Type="http://schemas.openxmlformats.org/officeDocument/2006/relationships/image" Target="../media/image102.png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png"/><Relationship Id="rId13" Type="http://schemas.openxmlformats.org/officeDocument/2006/relationships/image" Target="../media/image106.png"/><Relationship Id="rId3" Type="http://schemas.openxmlformats.org/officeDocument/2006/relationships/image" Target="../media/image96.png"/><Relationship Id="rId7" Type="http://schemas.openxmlformats.org/officeDocument/2006/relationships/image" Target="../media/image100.png"/><Relationship Id="rId12" Type="http://schemas.openxmlformats.org/officeDocument/2006/relationships/image" Target="../media/image105.png"/><Relationship Id="rId2" Type="http://schemas.openxmlformats.org/officeDocument/2006/relationships/image" Target="../media/image95.png"/><Relationship Id="rId16" Type="http://schemas.openxmlformats.org/officeDocument/2006/relationships/image" Target="../media/image10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9.png"/><Relationship Id="rId11" Type="http://schemas.openxmlformats.org/officeDocument/2006/relationships/image" Target="../media/image104.png"/><Relationship Id="rId5" Type="http://schemas.openxmlformats.org/officeDocument/2006/relationships/image" Target="../media/image98.png"/><Relationship Id="rId15" Type="http://schemas.openxmlformats.org/officeDocument/2006/relationships/image" Target="../media/image108.png"/><Relationship Id="rId10" Type="http://schemas.openxmlformats.org/officeDocument/2006/relationships/image" Target="../media/image103.png"/><Relationship Id="rId4" Type="http://schemas.openxmlformats.org/officeDocument/2006/relationships/image" Target="../media/image97.png"/><Relationship Id="rId9" Type="http://schemas.openxmlformats.org/officeDocument/2006/relationships/image" Target="../media/image102.png"/><Relationship Id="rId14" Type="http://schemas.openxmlformats.org/officeDocument/2006/relationships/image" Target="../media/image107.png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png"/><Relationship Id="rId13" Type="http://schemas.openxmlformats.org/officeDocument/2006/relationships/image" Target="../media/image106.png"/><Relationship Id="rId3" Type="http://schemas.openxmlformats.org/officeDocument/2006/relationships/image" Target="../media/image96.png"/><Relationship Id="rId7" Type="http://schemas.openxmlformats.org/officeDocument/2006/relationships/image" Target="../media/image100.png"/><Relationship Id="rId12" Type="http://schemas.openxmlformats.org/officeDocument/2006/relationships/image" Target="../media/image105.png"/><Relationship Id="rId2" Type="http://schemas.openxmlformats.org/officeDocument/2006/relationships/image" Target="../media/image95.png"/><Relationship Id="rId16" Type="http://schemas.openxmlformats.org/officeDocument/2006/relationships/image" Target="../media/image10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9.png"/><Relationship Id="rId11" Type="http://schemas.openxmlformats.org/officeDocument/2006/relationships/image" Target="../media/image104.png"/><Relationship Id="rId5" Type="http://schemas.openxmlformats.org/officeDocument/2006/relationships/image" Target="../media/image98.png"/><Relationship Id="rId15" Type="http://schemas.openxmlformats.org/officeDocument/2006/relationships/image" Target="../media/image108.png"/><Relationship Id="rId10" Type="http://schemas.openxmlformats.org/officeDocument/2006/relationships/image" Target="../media/image103.png"/><Relationship Id="rId4" Type="http://schemas.openxmlformats.org/officeDocument/2006/relationships/image" Target="../media/image97.png"/><Relationship Id="rId9" Type="http://schemas.openxmlformats.org/officeDocument/2006/relationships/image" Target="../media/image102.png"/><Relationship Id="rId14" Type="http://schemas.openxmlformats.org/officeDocument/2006/relationships/image" Target="../media/image10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3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png"/><Relationship Id="rId2" Type="http://schemas.openxmlformats.org/officeDocument/2006/relationships/image" Target="../media/image1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3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png"/><Relationship Id="rId2" Type="http://schemas.openxmlformats.org/officeDocument/2006/relationships/image" Target="../media/image1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6.png"/><Relationship Id="rId4" Type="http://schemas.openxmlformats.org/officeDocument/2006/relationships/image" Target="../media/image113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png"/><Relationship Id="rId2" Type="http://schemas.openxmlformats.org/officeDocument/2006/relationships/image" Target="../media/image1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7.png"/><Relationship Id="rId5" Type="http://schemas.openxmlformats.org/officeDocument/2006/relationships/image" Target="../media/image116.png"/><Relationship Id="rId4" Type="http://schemas.openxmlformats.org/officeDocument/2006/relationships/image" Target="../media/image113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png"/><Relationship Id="rId2" Type="http://schemas.openxmlformats.org/officeDocument/2006/relationships/image" Target="../media/image1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7.png"/><Relationship Id="rId5" Type="http://schemas.openxmlformats.org/officeDocument/2006/relationships/image" Target="../media/image116.png"/><Relationship Id="rId4" Type="http://schemas.openxmlformats.org/officeDocument/2006/relationships/image" Target="../media/image113.pn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5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00" y="2187575"/>
            <a:ext cx="8991600" cy="1470025"/>
          </a:xfrm>
        </p:spPr>
        <p:txBody>
          <a:bodyPr/>
          <a:lstStyle/>
          <a:p>
            <a:r>
              <a:rPr lang="en-US" sz="3800" dirty="0" smtClean="0">
                <a:ea typeface="Segoe UI" pitchFamily="34" charset="0"/>
                <a:cs typeface="Segoe UI" pitchFamily="34" charset="0"/>
              </a:rPr>
              <a:t>Decision methods for arithmetic</a:t>
            </a:r>
            <a:r>
              <a:rPr lang="en-US" sz="3800" dirty="0" smtClean="0">
                <a:ea typeface="Segoe UI" pitchFamily="34" charset="0"/>
                <a:cs typeface="Segoe UI" pitchFamily="34" charset="0"/>
              </a:rPr>
              <a:t/>
            </a:r>
            <a:br>
              <a:rPr lang="en-US" sz="3800" dirty="0" smtClean="0">
                <a:ea typeface="Segoe UI" pitchFamily="34" charset="0"/>
                <a:cs typeface="Segoe UI" pitchFamily="34" charset="0"/>
              </a:rPr>
            </a:br>
            <a:r>
              <a:rPr lang="en-US" sz="2800" dirty="0" smtClean="0">
                <a:ea typeface="Segoe UI" pitchFamily="34" charset="0"/>
                <a:cs typeface="Segoe UI" pitchFamily="34" charset="0"/>
              </a:rPr>
              <a:t>Third summer school on formal methods</a:t>
            </a:r>
            <a:endParaRPr lang="en-US" sz="2800" dirty="0"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2590800" y="3962400"/>
            <a:ext cx="4038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chemeClr val="tx1"/>
                </a:solidFill>
              </a:rPr>
              <a:t>Leonardo de Moura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  Microsoft Research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70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Resolution: Example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1447800"/>
            <a:ext cx="7810500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264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Resolution: Example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" y="1447800"/>
            <a:ext cx="8086725" cy="300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871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Resolution: Problem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2409247"/>
            <a:ext cx="47766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Exponential time and space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04674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Unit Resolution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20380728"/>
                  </p:ext>
                </p:extLst>
              </p:nvPr>
            </p:nvGraphicFramePr>
            <p:xfrm>
              <a:off x="2819400" y="1905000"/>
              <a:ext cx="6096000" cy="2373854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828800"/>
                    <a:gridCol w="762000"/>
                    <a:gridCol w="3505200"/>
                  </a:tblGrid>
                  <a:tr h="941294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sz="3200" b="0" i="1" smtClean="0">
                                  <a:latin typeface="Cambria Math"/>
                                </a:rPr>
                                <m:t>𝐶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∨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𝑙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,</m:t>
                              </m:r>
                            </m:oMath>
                          </a14:m>
                          <a:r>
                            <a:rPr lang="en-US" sz="3200" b="0" i="1" dirty="0" smtClean="0">
                              <a:latin typeface="Cambria Math"/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r>
                                <a:rPr lang="en-US" sz="3200" b="0" i="1" smtClean="0">
                                  <a:latin typeface="Cambria Math"/>
                                </a:rPr>
                                <m:t>¬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𝑙</m:t>
                              </m:r>
                            </m:oMath>
                          </a14:m>
                          <a:r>
                            <a:rPr lang="en-US" sz="3200" b="0" i="1" dirty="0" smtClean="0">
                              <a:latin typeface="Cambria Math"/>
                            </a:rPr>
                            <a:t> </a:t>
                          </a:r>
                          <a:endParaRPr lang="en-US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0" i="1" smtClean="0">
                                    <a:latin typeface="Cambria Math"/>
                                  </a:rPr>
                                  <m:t>⇒</m:t>
                                </m:r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3200" b="0" i="1" smtClean="0">
                                    <a:latin typeface="Cambria Math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lang="en-US" sz="3200" b="0" i="1" dirty="0" smtClean="0">
                            <a:latin typeface="Cambria Math"/>
                          </a:endParaRPr>
                        </a:p>
                        <a:p>
                          <a:endParaRPr lang="en-US" sz="3200" dirty="0"/>
                        </a:p>
                      </a:txBody>
                      <a:tcPr/>
                    </a:tc>
                  </a:tr>
                  <a:tr h="941294">
                    <a:tc>
                      <a:txBody>
                        <a:bodyPr/>
                        <a:lstStyle/>
                        <a:p>
                          <a:endParaRPr lang="en-US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3200" dirty="0"/>
                        </a:p>
                      </a:txBody>
                      <a:tcPr/>
                    </a:tc>
                  </a:tr>
                  <a:tr h="327212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39014944"/>
                  </p:ext>
                </p:extLst>
              </p:nvPr>
            </p:nvGraphicFramePr>
            <p:xfrm>
              <a:off x="2819400" y="1905000"/>
              <a:ext cx="6096000" cy="2373854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828800"/>
                    <a:gridCol w="762000"/>
                    <a:gridCol w="3505200"/>
                  </a:tblGrid>
                  <a:tr h="1066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33" t="-571" r="-233333" b="-122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40800" t="-571" r="-460000" b="-122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4087" t="-571" b="-122286"/>
                          </a:stretch>
                        </a:blipFill>
                      </a:tcPr>
                    </a:tc>
                  </a:tr>
                  <a:tr h="941294">
                    <a:tc>
                      <a:txBody>
                        <a:bodyPr/>
                        <a:lstStyle/>
                        <a:p>
                          <a:endParaRPr lang="en-US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3200" dirty="0"/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362200" y="3657600"/>
                <a:ext cx="4074642" cy="13849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</a:rPr>
                  <a:t>Complete for Horn Clauses</a:t>
                </a:r>
              </a:p>
              <a:p>
                <a:endParaRPr lang="en-US" sz="2800" dirty="0" smtClean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¬</m:t>
                      </m:r>
                      <m:r>
                        <a:rPr lang="en-US" sz="2800" b="0" i="1" smtClean="0">
                          <a:latin typeface="Cambria Math"/>
                        </a:rPr>
                        <m:t>𝑞</m:t>
                      </m:r>
                      <m:r>
                        <a:rPr lang="en-US" sz="2800" b="0" i="1" baseline="-25000" smtClean="0">
                          <a:latin typeface="Cambria Math"/>
                        </a:rPr>
                        <m:t>1</m:t>
                      </m:r>
                      <m:r>
                        <a:rPr lang="en-US" sz="2800" b="0" i="1" smtClean="0">
                          <a:latin typeface="Cambria Math"/>
                        </a:rPr>
                        <m:t>∨ …∨¬</m:t>
                      </m:r>
                      <m:r>
                        <a:rPr lang="en-US" sz="2800" b="0" i="1" smtClean="0">
                          <a:latin typeface="Cambria Math"/>
                        </a:rPr>
                        <m:t>𝑞𝑛</m:t>
                      </m:r>
                      <m:r>
                        <a:rPr lang="en-US" sz="2800" b="0" i="1" smtClean="0">
                          <a:latin typeface="Cambria Math"/>
                        </a:rPr>
                        <m:t>∨</m:t>
                      </m:r>
                      <m:r>
                        <a:rPr lang="en-US" sz="2800" b="0" i="1" smtClean="0">
                          <a:latin typeface="Cambria Math"/>
                        </a:rPr>
                        <m:t>𝑝</m:t>
                      </m:r>
                    </m:oMath>
                  </m:oMathPara>
                </a14:m>
                <a:endParaRPr lang="en-US" sz="2800" dirty="0" smtClean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3657600"/>
                <a:ext cx="4074642" cy="1384995"/>
              </a:xfrm>
              <a:prstGeom prst="rect">
                <a:avLst/>
              </a:prstGeom>
              <a:blipFill rotWithShape="1">
                <a:blip r:embed="rId4"/>
                <a:stretch>
                  <a:fillRect l="-3144" t="-3965" r="-19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ular Callout 2"/>
              <p:cNvSpPr/>
              <p:nvPr/>
            </p:nvSpPr>
            <p:spPr>
              <a:xfrm>
                <a:off x="6096000" y="2209800"/>
                <a:ext cx="2514600" cy="1219200"/>
              </a:xfrm>
              <a:prstGeom prst="wedgeRectCallout">
                <a:avLst>
                  <a:gd name="adj1" fmla="val -63343"/>
                  <a:gd name="adj2" fmla="val -35740"/>
                </a:avLst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sz="2400" i="1" dirty="0" smtClean="0"/>
              </a:p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</a:rPr>
                  <a:t>subsumes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𝐶</m:t>
                      </m:r>
                      <m:r>
                        <a:rPr lang="en-US" sz="2400" b="0" i="1" smtClean="0">
                          <a:latin typeface="Cambria Math"/>
                        </a:rPr>
                        <m:t>∨</m:t>
                      </m:r>
                      <m:r>
                        <a:rPr lang="en-US" sz="2400" b="0" i="1" smtClean="0">
                          <a:latin typeface="Cambria Math"/>
                        </a:rPr>
                        <m:t>𝑙</m:t>
                      </m:r>
                    </m:oMath>
                  </m:oMathPara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3" name="Rectangular Callout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209800"/>
                <a:ext cx="2514600" cy="1219200"/>
              </a:xfrm>
              <a:prstGeom prst="wedgeRectCallout">
                <a:avLst>
                  <a:gd name="adj1" fmla="val -63343"/>
                  <a:gd name="adj2" fmla="val -35740"/>
                </a:avLst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5342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DPLL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4734580"/>
            <a:ext cx="5125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DPLL = Unit Resolution + Split rule</a:t>
            </a:r>
            <a:endParaRPr lang="en-US" sz="28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857866" y="1991380"/>
                <a:ext cx="1478290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latin typeface="+mj-lt"/>
                  </a:rPr>
                  <a:t>Split rule</a:t>
                </a:r>
                <a:endParaRPr lang="en-US" sz="2800" b="0" dirty="0" smtClean="0">
                  <a:latin typeface="+mj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𝑆</m:t>
                      </m:r>
                    </m:oMath>
                  </m:oMathPara>
                </a14:m>
                <a:endParaRPr lang="en-US" sz="2800" dirty="0" smtClean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7866" y="1991380"/>
                <a:ext cx="1478290" cy="954107"/>
              </a:xfrm>
              <a:prstGeom prst="rect">
                <a:avLst/>
              </a:prstGeom>
              <a:blipFill rotWithShape="1">
                <a:blip r:embed="rId3"/>
                <a:stretch>
                  <a:fillRect l="-8678" t="-5769" r="-70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/>
          <p:nvPr/>
        </p:nvCxnSpPr>
        <p:spPr>
          <a:xfrm flipH="1">
            <a:off x="3857866" y="2945487"/>
            <a:ext cx="485534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850310" y="2945487"/>
            <a:ext cx="485534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266342" y="3672851"/>
                <a:ext cx="80246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𝑆</m:t>
                      </m:r>
                      <m:r>
                        <a:rPr lang="en-US" sz="2800" b="0" i="1" smtClean="0">
                          <a:latin typeface="Cambria Math"/>
                        </a:rPr>
                        <m:t>, </m:t>
                      </m:r>
                      <m:r>
                        <a:rPr lang="en-US" sz="2800" b="0" i="1" smtClean="0">
                          <a:latin typeface="Cambria Math"/>
                        </a:rPr>
                        <m:t>𝑝</m:t>
                      </m:r>
                    </m:oMath>
                  </m:oMathPara>
                </a14:m>
                <a:endParaRPr lang="en-US" sz="2800" dirty="0" smtClean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6342" y="3672851"/>
                <a:ext cx="802464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915152" y="3676526"/>
                <a:ext cx="107016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𝑆</m:t>
                      </m:r>
                      <m:r>
                        <a:rPr lang="en-US" sz="2800" b="0" i="1" smtClean="0">
                          <a:latin typeface="Cambria Math"/>
                        </a:rPr>
                        <m:t>, ¬</m:t>
                      </m:r>
                      <m:r>
                        <a:rPr lang="en-US" sz="2800" b="0" i="1" smtClean="0">
                          <a:latin typeface="Cambria Math"/>
                        </a:rPr>
                        <m:t>𝑝</m:t>
                      </m:r>
                    </m:oMath>
                  </m:oMathPara>
                </a14:m>
                <a:endParaRPr lang="en-US" sz="2800" dirty="0" smtClean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5152" y="3676526"/>
                <a:ext cx="1070165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8993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DPLL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66800" y="1371600"/>
                <a:ext cx="684777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∨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,  ¬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∨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,  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∨¬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,  ¬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∨¬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371600"/>
                <a:ext cx="6847772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 flipH="1">
            <a:off x="2819400" y="2133600"/>
            <a:ext cx="485534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841064" y="2819400"/>
                <a:ext cx="1770934" cy="26776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∨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,  </m:t>
                      </m:r>
                    </m:oMath>
                  </m:oMathPara>
                </a14:m>
                <a:endParaRPr lang="en-US" sz="28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¬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∨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, </m:t>
                      </m:r>
                    </m:oMath>
                  </m:oMathPara>
                </a14:m>
                <a:endParaRPr lang="en-US" sz="28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∨¬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,  </m:t>
                      </m:r>
                    </m:oMath>
                  </m:oMathPara>
                </a14:m>
                <a:endParaRPr lang="en-US" sz="28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¬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∨¬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en-US" sz="28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800" dirty="0" smtClean="0"/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1064" y="2819400"/>
                <a:ext cx="1770934" cy="267765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7242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DPLL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66800" y="1371600"/>
                <a:ext cx="684777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∨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,  ¬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∨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,  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∨¬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,  ¬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∨¬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371600"/>
                <a:ext cx="6847772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 flipH="1">
            <a:off x="2819400" y="2133600"/>
            <a:ext cx="485534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841064" y="2819400"/>
                <a:ext cx="1770934" cy="26776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∨</m:t>
                      </m:r>
                      <m:r>
                        <a:rPr lang="en-US" sz="28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,  </m:t>
                      </m:r>
                    </m:oMath>
                  </m:oMathPara>
                </a14:m>
                <a:endParaRPr lang="en-US" sz="2800" b="0" i="1" dirty="0" smtClean="0">
                  <a:solidFill>
                    <a:srgbClr val="00B050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¬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∨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, </m:t>
                      </m:r>
                    </m:oMath>
                  </m:oMathPara>
                </a14:m>
                <a:endParaRPr lang="en-US" sz="28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∨¬</m:t>
                      </m:r>
                      <m:r>
                        <a:rPr lang="en-US" sz="28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,  </m:t>
                      </m:r>
                    </m:oMath>
                  </m:oMathPara>
                </a14:m>
                <a:endParaRPr lang="en-US" sz="2800" b="0" i="1" dirty="0" smtClean="0">
                  <a:solidFill>
                    <a:srgbClr val="00B050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¬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∨¬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en-US" sz="28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800" dirty="0" smtClean="0">
                  <a:solidFill>
                    <a:srgbClr val="FF0000"/>
                  </a:solidFill>
                </a:endParaRPr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1064" y="2819400"/>
                <a:ext cx="1770934" cy="267765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169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DPLL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66800" y="1371600"/>
                <a:ext cx="684777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∨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,  ¬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∨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,  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∨¬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,  ¬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∨¬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371600"/>
                <a:ext cx="6847772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 flipH="1">
            <a:off x="2819400" y="2133600"/>
            <a:ext cx="485534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841064" y="2819400"/>
                <a:ext cx="941155" cy="18158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, </m:t>
                      </m:r>
                    </m:oMath>
                  </m:oMathPara>
                </a14:m>
                <a:endParaRPr lang="en-US" sz="28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¬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en-US" sz="28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800" dirty="0" smtClean="0">
                  <a:solidFill>
                    <a:schemeClr val="tx1"/>
                  </a:solidFill>
                </a:endParaRPr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1064" y="2819400"/>
                <a:ext cx="941155" cy="181588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425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DPLL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66800" y="1371600"/>
                <a:ext cx="684777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∨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,  ¬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∨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,  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∨¬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,  ¬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∨¬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371600"/>
                <a:ext cx="6847772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 flipH="1">
            <a:off x="2819400" y="2133600"/>
            <a:ext cx="485534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841064" y="2819400"/>
                <a:ext cx="1381660" cy="26776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, </m:t>
                      </m:r>
                    </m:oMath>
                  </m:oMathPara>
                </a14:m>
                <a:endParaRPr lang="en-US" sz="28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¬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en-US" sz="28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en-US" sz="2800" b="0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𝑢𝑛𝑠𝑎𝑡</m:t>
                      </m:r>
                    </m:oMath>
                  </m:oMathPara>
                </a14:m>
                <a:endParaRPr lang="en-US" sz="2800" b="0" dirty="0" smtClean="0">
                  <a:solidFill>
                    <a:srgbClr val="FF0000"/>
                  </a:solidFill>
                </a:endParaRPr>
              </a:p>
              <a:p>
                <a:endParaRPr lang="en-US" sz="2800" dirty="0" smtClean="0">
                  <a:solidFill>
                    <a:schemeClr val="tx1"/>
                  </a:solidFill>
                </a:endParaRPr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1064" y="2819400"/>
                <a:ext cx="1381660" cy="267765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083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DPLL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66800" y="1371600"/>
                <a:ext cx="684777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∨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,  ¬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∨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,  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∨¬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,  ¬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∨¬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371600"/>
                <a:ext cx="6847772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 flipH="1">
            <a:off x="2819400" y="2133600"/>
            <a:ext cx="485534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841064" y="2819400"/>
                <a:ext cx="1381660" cy="26776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, </m:t>
                      </m:r>
                    </m:oMath>
                  </m:oMathPara>
                </a14:m>
                <a:endParaRPr lang="en-US" sz="28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¬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en-US" sz="28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en-US" sz="2800" b="0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𝑢𝑛𝑠𝑎𝑡</m:t>
                      </m:r>
                    </m:oMath>
                  </m:oMathPara>
                </a14:m>
                <a:endParaRPr lang="en-US" sz="2800" b="0" dirty="0" smtClean="0">
                  <a:solidFill>
                    <a:srgbClr val="FF0000"/>
                  </a:solidFill>
                </a:endParaRPr>
              </a:p>
              <a:p>
                <a:endParaRPr lang="en-US" sz="2800" dirty="0" smtClean="0">
                  <a:solidFill>
                    <a:schemeClr val="tx1"/>
                  </a:solidFill>
                </a:endParaRPr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1064" y="2819400"/>
                <a:ext cx="1381660" cy="267765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>
            <a:off x="4850310" y="2057400"/>
            <a:ext cx="485534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629866" y="2743200"/>
                <a:ext cx="1770934" cy="26776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∨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,  </m:t>
                      </m:r>
                    </m:oMath>
                  </m:oMathPara>
                </a14:m>
                <a:endParaRPr lang="en-US" sz="28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¬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∨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, </m:t>
                      </m:r>
                    </m:oMath>
                  </m:oMathPara>
                </a14:m>
                <a:endParaRPr lang="en-US" sz="28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∨¬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,  </m:t>
                      </m:r>
                    </m:oMath>
                  </m:oMathPara>
                </a14:m>
                <a:endParaRPr lang="en-US" sz="28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¬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∨¬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en-US" sz="28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¬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800" dirty="0" smtClean="0"/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9866" y="2743200"/>
                <a:ext cx="1770934" cy="267765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281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382000" cy="2210862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Software analysis/verification tools </a:t>
            </a:r>
          </a:p>
          <a:p>
            <a:pPr marL="0" indent="0" algn="ctr">
              <a:buNone/>
            </a:pPr>
            <a:r>
              <a:rPr lang="en-US" sz="3600" dirty="0" smtClean="0"/>
              <a:t>need some form of </a:t>
            </a:r>
            <a:r>
              <a:rPr lang="en-US" sz="3600" dirty="0" smtClean="0">
                <a:solidFill>
                  <a:srgbClr val="FF0000"/>
                </a:solidFill>
              </a:rPr>
              <a:t>symbolic reasoning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70C0"/>
                </a:solidFill>
              </a:rPr>
              <a:t>Symbolic Reasoning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05655" y="4419600"/>
            <a:ext cx="8458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Logic is “The Calculus of Computer Science”</a:t>
            </a:r>
          </a:p>
          <a:p>
            <a:pPr marL="0" indent="0" algn="ctr">
              <a:buFont typeface="Arial" charset="0"/>
              <a:buNone/>
            </a:pPr>
            <a:r>
              <a:rPr lang="en-US" sz="2800" dirty="0" smtClean="0"/>
              <a:t>Zohar Manna</a:t>
            </a:r>
          </a:p>
        </p:txBody>
      </p:sp>
    </p:spTree>
    <p:extLst>
      <p:ext uri="{BB962C8B-B14F-4D97-AF65-F5344CB8AC3E}">
        <p14:creationId xmlns:p14="http://schemas.microsoft.com/office/powerpoint/2010/main" val="238404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DPLL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66800" y="1371600"/>
                <a:ext cx="684777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∨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,  ¬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∨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,  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∨¬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,  ¬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∨¬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371600"/>
                <a:ext cx="6847772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 flipH="1">
            <a:off x="2819400" y="2133600"/>
            <a:ext cx="485534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841064" y="2819400"/>
                <a:ext cx="1381660" cy="26776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, </m:t>
                      </m:r>
                    </m:oMath>
                  </m:oMathPara>
                </a14:m>
                <a:endParaRPr lang="en-US" sz="28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¬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en-US" sz="28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en-US" sz="2800" b="0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𝑢𝑛𝑠𝑎𝑡</m:t>
                      </m:r>
                    </m:oMath>
                  </m:oMathPara>
                </a14:m>
                <a:endParaRPr lang="en-US" sz="2800" b="0" dirty="0" smtClean="0">
                  <a:solidFill>
                    <a:srgbClr val="FF0000"/>
                  </a:solidFill>
                </a:endParaRPr>
              </a:p>
              <a:p>
                <a:endParaRPr lang="en-US" sz="2800" dirty="0" smtClean="0">
                  <a:solidFill>
                    <a:schemeClr val="tx1"/>
                  </a:solidFill>
                </a:endParaRPr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1064" y="2819400"/>
                <a:ext cx="1381660" cy="267765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>
            <a:off x="4850310" y="2057400"/>
            <a:ext cx="485534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629866" y="2743200"/>
                <a:ext cx="1770934" cy="26776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∨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,  </m:t>
                      </m:r>
                    </m:oMath>
                  </m:oMathPara>
                </a14:m>
                <a:endParaRPr lang="en-US" sz="28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¬</m:t>
                      </m:r>
                      <m:r>
                        <a:rPr lang="en-US" sz="28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∨</m:t>
                      </m:r>
                      <m:r>
                        <a:rPr lang="en-US" sz="28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, </m:t>
                      </m:r>
                    </m:oMath>
                  </m:oMathPara>
                </a14:m>
                <a:endParaRPr lang="en-US" sz="28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∨¬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,  </m:t>
                      </m:r>
                    </m:oMath>
                  </m:oMathPara>
                </a14:m>
                <a:endParaRPr lang="en-US" sz="28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¬</m:t>
                      </m:r>
                      <m:r>
                        <a:rPr lang="en-US" sz="28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∨¬</m:t>
                      </m:r>
                      <m:r>
                        <a:rPr lang="en-US" sz="28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en-US" sz="28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¬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800" dirty="0" smtClean="0">
                  <a:solidFill>
                    <a:srgbClr val="FF0000"/>
                  </a:solidFill>
                </a:endParaRPr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9866" y="2743200"/>
                <a:ext cx="1770934" cy="267765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58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CDCL: Conflict Driven Clause Learning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Left Arrow 3"/>
          <p:cNvSpPr/>
          <p:nvPr/>
        </p:nvSpPr>
        <p:spPr bwMode="auto">
          <a:xfrm>
            <a:off x="3796142" y="2514888"/>
            <a:ext cx="2362201" cy="1288247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algn="ctr" defTabSz="1096963"/>
            <a:r>
              <a:rPr lang="en-US" sz="2800" dirty="0" smtClean="0">
                <a:solidFill>
                  <a:schemeClr val="tx1"/>
                </a:solidFill>
              </a:rPr>
              <a:t>Resolution</a:t>
            </a:r>
          </a:p>
        </p:txBody>
      </p:sp>
      <p:sp>
        <p:nvSpPr>
          <p:cNvPr id="7" name="Right Arrow 6"/>
          <p:cNvSpPr/>
          <p:nvPr/>
        </p:nvSpPr>
        <p:spPr>
          <a:xfrm>
            <a:off x="2667000" y="1604067"/>
            <a:ext cx="2362200" cy="1222695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DPLL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 bwMode="auto">
          <a:xfrm rot="2771272">
            <a:off x="3116044" y="2150880"/>
            <a:ext cx="2537980" cy="88683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algn="ctr" defTabSz="1096963"/>
            <a:r>
              <a:rPr lang="en-US" sz="2800" dirty="0" smtClean="0">
                <a:solidFill>
                  <a:schemeClr val="tx1"/>
                </a:solidFill>
              </a:rPr>
              <a:t>Conflict</a:t>
            </a:r>
          </a:p>
          <a:p>
            <a:pPr algn="ctr" defTabSz="1096963"/>
            <a:r>
              <a:rPr lang="en-US" sz="2800" dirty="0" smtClean="0">
                <a:solidFill>
                  <a:schemeClr val="tx1"/>
                </a:solidFill>
              </a:rPr>
              <a:t> Resolution</a:t>
            </a:r>
          </a:p>
        </p:txBody>
      </p:sp>
      <p:sp>
        <p:nvSpPr>
          <p:cNvPr id="8" name="Left Arrow 7"/>
          <p:cNvSpPr/>
          <p:nvPr/>
        </p:nvSpPr>
        <p:spPr bwMode="auto">
          <a:xfrm>
            <a:off x="3796142" y="5036353"/>
            <a:ext cx="2362201" cy="1288247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algn="ctr" defTabSz="1096963"/>
            <a:r>
              <a:rPr lang="en-US" sz="2800" dirty="0" smtClean="0">
                <a:solidFill>
                  <a:schemeClr val="tx1"/>
                </a:solidFill>
              </a:rPr>
              <a:t>Proof</a:t>
            </a:r>
          </a:p>
        </p:txBody>
      </p:sp>
      <p:sp>
        <p:nvSpPr>
          <p:cNvPr id="9" name="Right Arrow 8"/>
          <p:cNvSpPr/>
          <p:nvPr/>
        </p:nvSpPr>
        <p:spPr>
          <a:xfrm>
            <a:off x="2667000" y="4125532"/>
            <a:ext cx="2362200" cy="1222695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Model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00573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62000" y="3276600"/>
            <a:ext cx="7736114" cy="99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MCSat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874486" y="1735286"/>
                <a:ext cx="7848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≥2,  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¬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≥1∨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≥1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,  (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≤1∨</m:t>
                      </m:r>
                      <m:r>
                        <a:rPr lang="en-US" sz="2400" b="0" i="1" smtClean="0">
                          <a:latin typeface="Cambria Math"/>
                        </a:rPr>
                        <m:t>𝑥𝑦</m:t>
                      </m:r>
                      <m:r>
                        <a:rPr lang="en-US" sz="2400" b="0" i="1" smtClean="0">
                          <a:latin typeface="Cambria Math"/>
                        </a:rPr>
                        <m:t>&gt;1)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486" y="1735286"/>
                <a:ext cx="7848600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9886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62000" y="3276600"/>
            <a:ext cx="7736114" cy="99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MCSat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874486" y="1735286"/>
                <a:ext cx="7848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≥2,  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¬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≥1∨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≥1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,  (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≤1∨</m:t>
                      </m:r>
                      <m:r>
                        <a:rPr lang="en-US" sz="2400" b="0" i="1" smtClean="0">
                          <a:latin typeface="Cambria Math"/>
                        </a:rPr>
                        <m:t>𝑥𝑦</m:t>
                      </m:r>
                      <m:r>
                        <a:rPr lang="en-US" sz="2400" b="0" i="1" smtClean="0">
                          <a:latin typeface="Cambria Math"/>
                        </a:rPr>
                        <m:t>&gt;1)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486" y="1735286"/>
                <a:ext cx="7848600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940738" y="3541067"/>
                <a:ext cx="10141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𝑥</m:t>
                      </m:r>
                      <m:r>
                        <a:rPr lang="en-US" sz="2400" i="1">
                          <a:latin typeface="Cambria Math"/>
                        </a:rPr>
                        <m:t>≥2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738" y="3541067"/>
                <a:ext cx="1014124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3890075" y="4724400"/>
            <a:ext cx="1817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Propagations</a:t>
            </a:r>
            <a:endParaRPr lang="en-US" sz="2400" dirty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954862" y="3276600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381548" y="2286000"/>
            <a:ext cx="0" cy="838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800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62000" y="3276600"/>
            <a:ext cx="7736114" cy="99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MCSat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874486" y="1735286"/>
                <a:ext cx="7848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≥2,  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¬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≥1∨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≥1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,  (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≤1∨</m:t>
                      </m:r>
                      <m:r>
                        <a:rPr lang="en-US" sz="2400" b="0" i="1" smtClean="0">
                          <a:latin typeface="Cambria Math"/>
                        </a:rPr>
                        <m:t>𝑥𝑦</m:t>
                      </m:r>
                      <m:r>
                        <a:rPr lang="en-US" sz="2400" b="0" i="1" smtClean="0">
                          <a:latin typeface="Cambria Math"/>
                        </a:rPr>
                        <m:t>&gt;1)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486" y="1735286"/>
                <a:ext cx="7848600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940738" y="3541067"/>
                <a:ext cx="10141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𝑥</m:t>
                      </m:r>
                      <m:r>
                        <a:rPr lang="en-US" sz="2400" i="1">
                          <a:latin typeface="Cambria Math"/>
                        </a:rPr>
                        <m:t>≥2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738" y="3541067"/>
                <a:ext cx="1014124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3890075" y="4724400"/>
            <a:ext cx="1817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Propagations</a:t>
            </a:r>
            <a:endParaRPr lang="en-US" sz="2400" dirty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954862" y="3276600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2057400" y="3541066"/>
                <a:ext cx="10141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𝑥</m:t>
                      </m:r>
                      <m:r>
                        <a:rPr lang="en-US" sz="2400" i="1" smtClean="0">
                          <a:latin typeface="Cambria Math"/>
                        </a:rPr>
                        <m:t>≥1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3541066"/>
                <a:ext cx="1014124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>
            <a:off x="1381548" y="2286000"/>
            <a:ext cx="0" cy="838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071524" y="3276598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828800" y="3771898"/>
            <a:ext cx="381000" cy="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805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62000" y="3276600"/>
            <a:ext cx="7736114" cy="99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MCSat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874486" y="1735286"/>
                <a:ext cx="7848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≥2,  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¬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≥1∨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≥1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,  (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≤1∨</m:t>
                      </m:r>
                      <m:r>
                        <a:rPr lang="en-US" sz="2400" b="0" i="1" smtClean="0">
                          <a:latin typeface="Cambria Math"/>
                        </a:rPr>
                        <m:t>𝑥𝑦</m:t>
                      </m:r>
                      <m:r>
                        <a:rPr lang="en-US" sz="2400" b="0" i="1" smtClean="0">
                          <a:latin typeface="Cambria Math"/>
                        </a:rPr>
                        <m:t>&gt;1)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486" y="1735286"/>
                <a:ext cx="7848600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940738" y="3541067"/>
                <a:ext cx="10141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𝑥</m:t>
                      </m:r>
                      <m:r>
                        <a:rPr lang="en-US" sz="2400" i="1">
                          <a:latin typeface="Cambria Math"/>
                        </a:rPr>
                        <m:t>≥2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738" y="3541067"/>
                <a:ext cx="1014124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3890075" y="4724400"/>
            <a:ext cx="1817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Propagations</a:t>
            </a:r>
            <a:endParaRPr lang="en-US" sz="2400" dirty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954862" y="3276600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2057400" y="3541066"/>
                <a:ext cx="10141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𝑥</m:t>
                      </m:r>
                      <m:r>
                        <a:rPr lang="en-US" sz="2400" i="1" smtClean="0">
                          <a:latin typeface="Cambria Math"/>
                        </a:rPr>
                        <m:t>≥1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3541066"/>
                <a:ext cx="1014124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>
            <a:off x="1381548" y="2286000"/>
            <a:ext cx="0" cy="838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071524" y="3276598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828800" y="3771898"/>
            <a:ext cx="381000" cy="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172901" y="3505200"/>
                <a:ext cx="101809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i="1" smtClean="0">
                          <a:latin typeface="Cambria Math"/>
                        </a:rPr>
                        <m:t>≥</m:t>
                      </m:r>
                      <m:r>
                        <a:rPr lang="en-US" sz="24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2901" y="3505200"/>
                <a:ext cx="1018099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>
            <a:off x="2895600" y="3771900"/>
            <a:ext cx="381000" cy="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429000" y="2286000"/>
            <a:ext cx="0" cy="838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114800" y="3276602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229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62000" y="3276600"/>
            <a:ext cx="7736114" cy="99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MCSat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874486" y="1735286"/>
                <a:ext cx="7848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≥2,  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¬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≥1∨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≥1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,  (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≤1∨</m:t>
                      </m:r>
                      <m:r>
                        <a:rPr lang="en-US" sz="2400" b="0" i="1" smtClean="0">
                          <a:latin typeface="Cambria Math"/>
                        </a:rPr>
                        <m:t>𝑥𝑦</m:t>
                      </m:r>
                      <m:r>
                        <a:rPr lang="en-US" sz="2400" b="0" i="1" smtClean="0">
                          <a:latin typeface="Cambria Math"/>
                        </a:rPr>
                        <m:t>&gt;1)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486" y="1735286"/>
                <a:ext cx="7848600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940738" y="3541067"/>
                <a:ext cx="10141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𝑥</m:t>
                      </m:r>
                      <m:r>
                        <a:rPr lang="en-US" sz="2400" i="1">
                          <a:latin typeface="Cambria Math"/>
                        </a:rPr>
                        <m:t>≥2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738" y="3541067"/>
                <a:ext cx="1014124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3890075" y="4724400"/>
            <a:ext cx="1362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Decisions</a:t>
            </a:r>
            <a:endParaRPr lang="en-US" sz="2400" dirty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954862" y="3276600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2057400" y="3541066"/>
                <a:ext cx="10141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𝑥</m:t>
                      </m:r>
                      <m:r>
                        <a:rPr lang="en-US" sz="2400" i="1" smtClean="0">
                          <a:latin typeface="Cambria Math"/>
                        </a:rPr>
                        <m:t>≥1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3541066"/>
                <a:ext cx="1014124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>
            <a:off x="1381548" y="2286000"/>
            <a:ext cx="0" cy="838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071524" y="3276598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828800" y="3771898"/>
            <a:ext cx="381000" cy="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172901" y="3505200"/>
                <a:ext cx="101809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i="1" smtClean="0">
                          <a:latin typeface="Cambria Math"/>
                        </a:rPr>
                        <m:t>≥</m:t>
                      </m:r>
                      <m:r>
                        <a:rPr lang="en-US" sz="24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2901" y="3505200"/>
                <a:ext cx="1018099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>
            <a:off x="2895600" y="3771900"/>
            <a:ext cx="381000" cy="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429000" y="2286000"/>
            <a:ext cx="0" cy="838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114800" y="3276602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114800" y="3505200"/>
                <a:ext cx="185942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≤1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505200"/>
                <a:ext cx="1859420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>
            <a:off x="5943600" y="3276600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983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62000" y="3276600"/>
            <a:ext cx="7736114" cy="99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MCSat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874486" y="1735286"/>
                <a:ext cx="7848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≥2,  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¬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≥1∨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≥1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,  (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≤1∨</m:t>
                      </m:r>
                      <m:r>
                        <a:rPr lang="en-US" sz="2400" b="0" i="1" smtClean="0">
                          <a:latin typeface="Cambria Math"/>
                        </a:rPr>
                        <m:t>𝑥𝑦</m:t>
                      </m:r>
                      <m:r>
                        <a:rPr lang="en-US" sz="2400" b="0" i="1" smtClean="0">
                          <a:latin typeface="Cambria Math"/>
                        </a:rPr>
                        <m:t>&gt;1)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486" y="1735286"/>
                <a:ext cx="7848600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940738" y="3541067"/>
                <a:ext cx="10141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𝑥</m:t>
                      </m:r>
                      <m:r>
                        <a:rPr lang="en-US" sz="2400" i="1">
                          <a:latin typeface="Cambria Math"/>
                        </a:rPr>
                        <m:t>≥2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738" y="3541067"/>
                <a:ext cx="1014124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3531412" y="4724400"/>
            <a:ext cx="2640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Model Assignments</a:t>
            </a:r>
            <a:endParaRPr lang="en-US" sz="2400" dirty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954862" y="3276600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2057400" y="3541066"/>
                <a:ext cx="10141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𝑥</m:t>
                      </m:r>
                      <m:r>
                        <a:rPr lang="en-US" sz="2400" i="1" smtClean="0">
                          <a:latin typeface="Cambria Math"/>
                        </a:rPr>
                        <m:t>≥1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3541066"/>
                <a:ext cx="1014124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>
            <a:off x="1381548" y="2286000"/>
            <a:ext cx="0" cy="838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071524" y="3276598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828800" y="3771898"/>
            <a:ext cx="381000" cy="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172901" y="3505200"/>
                <a:ext cx="101809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i="1" smtClean="0">
                          <a:latin typeface="Cambria Math"/>
                        </a:rPr>
                        <m:t>≥</m:t>
                      </m:r>
                      <m:r>
                        <a:rPr lang="en-US" sz="24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2901" y="3505200"/>
                <a:ext cx="1018099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>
            <a:off x="2895600" y="3771900"/>
            <a:ext cx="381000" cy="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429000" y="2286000"/>
            <a:ext cx="0" cy="838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114800" y="3276602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114800" y="3505200"/>
                <a:ext cx="185942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≤1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505200"/>
                <a:ext cx="1859420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>
            <a:off x="5943600" y="3276600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5943600" y="3500735"/>
                <a:ext cx="104137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→2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3500735"/>
                <a:ext cx="1041375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>
            <a:off x="6934200" y="3276600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930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62000" y="3276600"/>
            <a:ext cx="7736114" cy="99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MCSat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874486" y="1735286"/>
                <a:ext cx="7848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≥2,  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¬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≥1∨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≥1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,  (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≤1∨</m:t>
                      </m:r>
                      <m:r>
                        <a:rPr lang="en-US" sz="2400" b="0" i="1" smtClean="0">
                          <a:latin typeface="Cambria Math"/>
                        </a:rPr>
                        <m:t>𝑥𝑦</m:t>
                      </m:r>
                      <m:r>
                        <a:rPr lang="en-US" sz="2400" b="0" i="1" smtClean="0">
                          <a:latin typeface="Cambria Math"/>
                        </a:rPr>
                        <m:t>&gt;1)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486" y="1735286"/>
                <a:ext cx="7848600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940738" y="3541067"/>
                <a:ext cx="10141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𝑥</m:t>
                      </m:r>
                      <m:r>
                        <a:rPr lang="en-US" sz="2400" i="1">
                          <a:latin typeface="Cambria Math"/>
                        </a:rPr>
                        <m:t>≥2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738" y="3541067"/>
                <a:ext cx="1014124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3531412" y="4724400"/>
            <a:ext cx="2640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Model Assignments</a:t>
            </a:r>
            <a:endParaRPr lang="en-US" sz="2400" dirty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954862" y="3276600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2057400" y="3541066"/>
                <a:ext cx="10141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𝑥</m:t>
                      </m:r>
                      <m:r>
                        <a:rPr lang="en-US" sz="2400" i="1" smtClean="0">
                          <a:latin typeface="Cambria Math"/>
                        </a:rPr>
                        <m:t>≥1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3541066"/>
                <a:ext cx="1014124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>
            <a:off x="1381548" y="2286000"/>
            <a:ext cx="0" cy="838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071524" y="3276598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828800" y="3771898"/>
            <a:ext cx="381000" cy="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172901" y="3505200"/>
                <a:ext cx="101809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i="1" smtClean="0">
                          <a:latin typeface="Cambria Math"/>
                        </a:rPr>
                        <m:t>≥</m:t>
                      </m:r>
                      <m:r>
                        <a:rPr lang="en-US" sz="24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2901" y="3505200"/>
                <a:ext cx="1018099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>
            <a:off x="2895600" y="3771900"/>
            <a:ext cx="381000" cy="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429000" y="2286000"/>
            <a:ext cx="0" cy="838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114800" y="3276602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114800" y="3505200"/>
                <a:ext cx="185942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≤1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505200"/>
                <a:ext cx="1859420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>
            <a:off x="5943600" y="3276600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5943600" y="3500735"/>
                <a:ext cx="104137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→2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3500735"/>
                <a:ext cx="1041375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>
            <a:off x="6934200" y="3276600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678285" y="5566229"/>
            <a:ext cx="45645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We can’t falsify any fact in the trail.</a:t>
            </a:r>
            <a:endParaRPr lang="en-US" sz="24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9152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62000" y="3276600"/>
            <a:ext cx="7736114" cy="99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MCSat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874486" y="1735286"/>
                <a:ext cx="7848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≥2,  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¬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≥1∨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≥1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,  (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≤1∨</m:t>
                      </m:r>
                      <m:r>
                        <a:rPr lang="en-US" sz="2400" b="0" i="1" smtClean="0">
                          <a:latin typeface="Cambria Math"/>
                        </a:rPr>
                        <m:t>𝑥𝑦</m:t>
                      </m:r>
                      <m:r>
                        <a:rPr lang="en-US" sz="2400" b="0" i="1" smtClean="0">
                          <a:latin typeface="Cambria Math"/>
                        </a:rPr>
                        <m:t>&gt;1)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486" y="1735286"/>
                <a:ext cx="7848600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940738" y="3541067"/>
                <a:ext cx="10141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𝑥</m:t>
                      </m:r>
                      <m:r>
                        <a:rPr lang="en-US" sz="2400" i="1">
                          <a:latin typeface="Cambria Math"/>
                        </a:rPr>
                        <m:t>≥2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738" y="3541067"/>
                <a:ext cx="1014124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3531412" y="4724400"/>
            <a:ext cx="1138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Conflict</a:t>
            </a:r>
            <a:endParaRPr lang="en-US" sz="2400" dirty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954862" y="3276600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2057400" y="3541066"/>
                <a:ext cx="10141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𝑥</m:t>
                      </m:r>
                      <m:r>
                        <a:rPr lang="en-US" sz="2400" i="1" smtClean="0">
                          <a:latin typeface="Cambria Math"/>
                        </a:rPr>
                        <m:t>≥1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3541066"/>
                <a:ext cx="1014124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>
            <a:off x="1381548" y="2286000"/>
            <a:ext cx="0" cy="838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071524" y="3276598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828800" y="3771898"/>
            <a:ext cx="381000" cy="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172901" y="3505200"/>
                <a:ext cx="101809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i="1" smtClean="0">
                          <a:latin typeface="Cambria Math"/>
                        </a:rPr>
                        <m:t>≥</m:t>
                      </m:r>
                      <m:r>
                        <a:rPr lang="en-US" sz="24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2901" y="3505200"/>
                <a:ext cx="1018099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>
            <a:off x="2895600" y="3771900"/>
            <a:ext cx="381000" cy="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429000" y="2286000"/>
            <a:ext cx="0" cy="838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114800" y="3276602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114800" y="3505200"/>
                <a:ext cx="185942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≤1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505200"/>
                <a:ext cx="1859420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>
            <a:off x="5943600" y="3276600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5943600" y="3500735"/>
                <a:ext cx="104137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→2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3500735"/>
                <a:ext cx="1041375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>
            <a:off x="6934200" y="3276600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122040" y="5410200"/>
                <a:ext cx="344996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+mn-lt"/>
                  </a:rPr>
                  <a:t>We can’t find a value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sz="2400" dirty="0" smtClean="0">
                    <a:latin typeface="+mn-lt"/>
                  </a:rPr>
                  <a:t> </a:t>
                </a:r>
                <a:r>
                  <a:rPr lang="en-US" sz="2400" dirty="0" err="1" smtClean="0">
                    <a:latin typeface="+mn-lt"/>
                  </a:rPr>
                  <a:t>s.t.</a:t>
                </a:r>
                <a:r>
                  <a:rPr lang="en-US" sz="2400" dirty="0" smtClean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4+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≤1</m:t>
                    </m:r>
                  </m:oMath>
                </a14:m>
                <a:endParaRPr lang="en-US" sz="2400" dirty="0">
                  <a:solidFill>
                    <a:srgbClr val="FF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2040" y="5410200"/>
                <a:ext cx="3449960" cy="830997"/>
              </a:xfrm>
              <a:prstGeom prst="rect">
                <a:avLst/>
              </a:prstGeom>
              <a:blipFill rotWithShape="1">
                <a:blip r:embed="rId8"/>
                <a:stretch>
                  <a:fillRect l="-2650" t="-5882" b="-154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21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144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70C0"/>
                </a:solidFill>
              </a:rPr>
              <a:t>Saturation   x    Search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18533" y="2171302"/>
            <a:ext cx="23725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  <a:latin typeface="+mj-lt"/>
              </a:rPr>
              <a:t>Proof-finding</a:t>
            </a:r>
            <a:endParaRPr lang="en-US" sz="32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47104" y="2171302"/>
            <a:ext cx="25490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  <a:latin typeface="+mj-lt"/>
              </a:rPr>
              <a:t>Model-finding</a:t>
            </a:r>
            <a:endParaRPr lang="en-US" sz="32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14" name="Left Arrow 13"/>
          <p:cNvSpPr/>
          <p:nvPr/>
        </p:nvSpPr>
        <p:spPr bwMode="auto">
          <a:xfrm rot="5400000">
            <a:off x="2537419" y="4651775"/>
            <a:ext cx="2362201" cy="1288247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algn="ctr" defTabSz="1096963"/>
            <a:r>
              <a:rPr lang="en-US" sz="2800" dirty="0" smtClean="0">
                <a:solidFill>
                  <a:schemeClr val="tx1"/>
                </a:solidFill>
              </a:rPr>
              <a:t>Models</a:t>
            </a:r>
          </a:p>
        </p:txBody>
      </p:sp>
      <p:sp>
        <p:nvSpPr>
          <p:cNvPr id="16" name="Left Arrow 15"/>
          <p:cNvSpPr/>
          <p:nvPr/>
        </p:nvSpPr>
        <p:spPr bwMode="auto">
          <a:xfrm rot="16200000">
            <a:off x="3737376" y="3584978"/>
            <a:ext cx="2362201" cy="1288247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algn="ctr" defTabSz="1096963"/>
            <a:r>
              <a:rPr lang="en-US" sz="2800" dirty="0" smtClean="0">
                <a:solidFill>
                  <a:schemeClr val="tx1"/>
                </a:solidFill>
              </a:rPr>
              <a:t>Proofs</a:t>
            </a:r>
          </a:p>
        </p:txBody>
      </p:sp>
      <p:sp>
        <p:nvSpPr>
          <p:cNvPr id="17" name="Rectangle 16"/>
          <p:cNvSpPr/>
          <p:nvPr/>
        </p:nvSpPr>
        <p:spPr bwMode="auto">
          <a:xfrm rot="2771272">
            <a:off x="2955131" y="4195559"/>
            <a:ext cx="2537980" cy="88683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algn="ctr" defTabSz="1096963"/>
            <a:r>
              <a:rPr lang="en-US" sz="2800" dirty="0" smtClean="0">
                <a:solidFill>
                  <a:schemeClr val="tx1"/>
                </a:solidFill>
              </a:rPr>
              <a:t>Conflict</a:t>
            </a:r>
          </a:p>
          <a:p>
            <a:pPr algn="ctr" defTabSz="1096963"/>
            <a:r>
              <a:rPr lang="en-US" sz="2800" dirty="0" smtClean="0">
                <a:solidFill>
                  <a:schemeClr val="tx1"/>
                </a:solidFill>
              </a:rPr>
              <a:t> Resolution</a:t>
            </a:r>
          </a:p>
        </p:txBody>
      </p:sp>
    </p:spTree>
    <p:extLst>
      <p:ext uri="{BB962C8B-B14F-4D97-AF65-F5344CB8AC3E}">
        <p14:creationId xmlns:p14="http://schemas.microsoft.com/office/powerpoint/2010/main" val="377425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62000" y="3276600"/>
            <a:ext cx="7736114" cy="99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MCSat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874486" y="1735286"/>
                <a:ext cx="7848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≥2,  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¬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≥1∨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≥1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,  (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≤1∨</m:t>
                      </m:r>
                      <m:r>
                        <a:rPr lang="en-US" sz="2400" b="0" i="1" smtClean="0">
                          <a:latin typeface="Cambria Math"/>
                        </a:rPr>
                        <m:t>𝑥𝑦</m:t>
                      </m:r>
                      <m:r>
                        <a:rPr lang="en-US" sz="2400" b="0" i="1" smtClean="0">
                          <a:latin typeface="Cambria Math"/>
                        </a:rPr>
                        <m:t>&gt;1)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486" y="1735286"/>
                <a:ext cx="7848600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940738" y="3541067"/>
                <a:ext cx="10141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𝑥</m:t>
                      </m:r>
                      <m:r>
                        <a:rPr lang="en-US" sz="2400" i="1">
                          <a:latin typeface="Cambria Math"/>
                        </a:rPr>
                        <m:t>≥2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738" y="3541067"/>
                <a:ext cx="1014124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3531412" y="4724400"/>
            <a:ext cx="1138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Conflict</a:t>
            </a:r>
            <a:endParaRPr lang="en-US" sz="2400" dirty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954862" y="3276600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2057400" y="3541066"/>
                <a:ext cx="10141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𝑥</m:t>
                      </m:r>
                      <m:r>
                        <a:rPr lang="en-US" sz="2400" i="1" smtClean="0">
                          <a:latin typeface="Cambria Math"/>
                        </a:rPr>
                        <m:t>≥1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3541066"/>
                <a:ext cx="1014124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>
            <a:off x="1381548" y="2286000"/>
            <a:ext cx="0" cy="838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071524" y="3276598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828800" y="3771898"/>
            <a:ext cx="381000" cy="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172901" y="3505200"/>
                <a:ext cx="101809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i="1" smtClean="0">
                          <a:latin typeface="Cambria Math"/>
                        </a:rPr>
                        <m:t>≥</m:t>
                      </m:r>
                      <m:r>
                        <a:rPr lang="en-US" sz="24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2901" y="3505200"/>
                <a:ext cx="1018099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>
            <a:off x="2895600" y="3771900"/>
            <a:ext cx="381000" cy="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429000" y="2286000"/>
            <a:ext cx="0" cy="838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114800" y="3276602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114800" y="3505200"/>
                <a:ext cx="185942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≤1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505200"/>
                <a:ext cx="1859420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>
            <a:off x="5943600" y="3276600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5943600" y="3500735"/>
                <a:ext cx="104137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→2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3500735"/>
                <a:ext cx="1041375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>
            <a:off x="6934200" y="3276600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122040" y="5410200"/>
                <a:ext cx="344996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+mn-lt"/>
                  </a:rPr>
                  <a:t>We can’t find a value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sz="2400" dirty="0" smtClean="0">
                    <a:latin typeface="+mn-lt"/>
                  </a:rPr>
                  <a:t> </a:t>
                </a:r>
                <a:r>
                  <a:rPr lang="en-US" sz="2400" dirty="0" err="1" smtClean="0">
                    <a:latin typeface="+mn-lt"/>
                  </a:rPr>
                  <a:t>s.t.</a:t>
                </a:r>
                <a:r>
                  <a:rPr lang="en-US" sz="2400" dirty="0" smtClean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4+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≤1</m:t>
                    </m:r>
                  </m:oMath>
                </a14:m>
                <a:endParaRPr lang="en-US" sz="2400" dirty="0">
                  <a:solidFill>
                    <a:srgbClr val="FF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2040" y="5410200"/>
                <a:ext cx="3449960" cy="830997"/>
              </a:xfrm>
              <a:prstGeom prst="rect">
                <a:avLst/>
              </a:prstGeom>
              <a:blipFill rotWithShape="1">
                <a:blip r:embed="rId8"/>
                <a:stretch>
                  <a:fillRect l="-2650" t="-5882" b="-154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798786" y="5276671"/>
                <a:ext cx="369568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+mn-lt"/>
                  </a:rPr>
                  <a:t>Learning that </a:t>
                </a: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¬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≤1</m:t>
                        </m:r>
                      </m:e>
                    </m:d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∨¬(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sz="2400" dirty="0" smtClean="0">
                    <a:solidFill>
                      <a:srgbClr val="FF0000"/>
                    </a:solidFill>
                    <a:latin typeface="+mn-lt"/>
                  </a:rPr>
                  <a:t>= 2)</a:t>
                </a:r>
              </a:p>
              <a:p>
                <a:r>
                  <a:rPr lang="en-US" sz="2400" dirty="0" smtClean="0">
                    <a:latin typeface="+mn-lt"/>
                  </a:rPr>
                  <a:t>is not productive</a:t>
                </a:r>
                <a:endParaRPr 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8786" y="5276671"/>
                <a:ext cx="3695684" cy="1200329"/>
              </a:xfrm>
              <a:prstGeom prst="rect">
                <a:avLst/>
              </a:prstGeom>
              <a:blipFill rotWithShape="1">
                <a:blip r:embed="rId9"/>
                <a:stretch>
                  <a:fillRect l="-2475" t="-4061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972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 39"/>
          <p:cNvSpPr/>
          <p:nvPr/>
        </p:nvSpPr>
        <p:spPr>
          <a:xfrm rot="2069217">
            <a:off x="6067111" y="3574162"/>
            <a:ext cx="1280737" cy="23622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62000" y="1769914"/>
            <a:ext cx="7736114" cy="99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874486" y="228600"/>
                <a:ext cx="7848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≥2,  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¬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≥1∨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≥1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,  (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≤1∨</m:t>
                      </m:r>
                      <m:r>
                        <a:rPr lang="en-US" sz="2400" b="0" i="1" smtClean="0">
                          <a:latin typeface="Cambria Math"/>
                        </a:rPr>
                        <m:t>𝑥𝑦</m:t>
                      </m:r>
                      <m:r>
                        <a:rPr lang="en-US" sz="2400" b="0" i="1" smtClean="0">
                          <a:latin typeface="Cambria Math"/>
                        </a:rPr>
                        <m:t>&gt;1)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486" y="228600"/>
                <a:ext cx="7848600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940738" y="2034381"/>
                <a:ext cx="10141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𝑥</m:t>
                      </m:r>
                      <m:r>
                        <a:rPr lang="en-US" sz="2400" i="1">
                          <a:latin typeface="Cambria Math"/>
                        </a:rPr>
                        <m:t>≥2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738" y="2034381"/>
                <a:ext cx="1014124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3531412" y="3217714"/>
            <a:ext cx="1138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Conflict</a:t>
            </a:r>
            <a:endParaRPr lang="en-US" sz="2400" dirty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954862" y="1769914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2057400" y="2034380"/>
                <a:ext cx="10141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𝑥</m:t>
                      </m:r>
                      <m:r>
                        <a:rPr lang="en-US" sz="2400" i="1" smtClean="0">
                          <a:latin typeface="Cambria Math"/>
                        </a:rPr>
                        <m:t>≥1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2034380"/>
                <a:ext cx="1014124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>
            <a:off x="1381548" y="779314"/>
            <a:ext cx="0" cy="838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071524" y="1769912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828800" y="2265212"/>
            <a:ext cx="381000" cy="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172901" y="1998514"/>
                <a:ext cx="101809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i="1" smtClean="0">
                          <a:latin typeface="Cambria Math"/>
                        </a:rPr>
                        <m:t>≥</m:t>
                      </m:r>
                      <m:r>
                        <a:rPr lang="en-US" sz="24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2901" y="1998514"/>
                <a:ext cx="1018099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>
            <a:off x="2895600" y="2265214"/>
            <a:ext cx="381000" cy="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429000" y="779314"/>
            <a:ext cx="0" cy="838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114800" y="1769916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114800" y="1998514"/>
                <a:ext cx="185942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≤1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998514"/>
                <a:ext cx="1859420" cy="461665"/>
              </a:xfrm>
              <a:prstGeom prst="rect">
                <a:avLst/>
              </a:prstGeom>
              <a:blipFill rotWithShape="1">
                <a:blip r:embed="rId7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>
            <a:off x="5943600" y="1769914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5943600" y="1994049"/>
                <a:ext cx="104137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→2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1994049"/>
                <a:ext cx="1041375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>
            <a:off x="6934200" y="1769914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964262" y="4191000"/>
            <a:ext cx="1981200" cy="1752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81000" y="5067300"/>
            <a:ext cx="3429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1954862" y="3475757"/>
            <a:ext cx="0" cy="31830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600200" y="3429000"/>
                <a:ext cx="3826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3429000"/>
                <a:ext cx="382604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503596" y="5070146"/>
                <a:ext cx="3792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3596" y="5070146"/>
                <a:ext cx="379206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3615185" y="4038600"/>
                <a:ext cx="185942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≤1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5185" y="4038600"/>
                <a:ext cx="1859420" cy="461665"/>
              </a:xfrm>
              <a:prstGeom prst="rect">
                <a:avLst/>
              </a:prstGeom>
              <a:blipFill rotWithShape="1">
                <a:blip r:embed="rId11"/>
                <a:stretch>
                  <a:fillRect b="-1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6324600" y="4053951"/>
                <a:ext cx="104137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→2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4053951"/>
                <a:ext cx="1041375" cy="46166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Arrow Connector 38"/>
          <p:cNvCxnSpPr/>
          <p:nvPr/>
        </p:nvCxnSpPr>
        <p:spPr>
          <a:xfrm>
            <a:off x="4544895" y="4515616"/>
            <a:ext cx="929710" cy="55168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4832534" y="5101629"/>
                <a:ext cx="210166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−1≤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,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≤1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2534" y="5101629"/>
                <a:ext cx="2101666" cy="461665"/>
              </a:xfrm>
              <a:prstGeom prst="rect">
                <a:avLst/>
              </a:prstGeom>
              <a:blipFill rotWithShape="1">
                <a:blip r:embed="rId13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80114" y="5964589"/>
                <a:ext cx="340760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¬(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≤1)∨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≤1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114" y="5964589"/>
                <a:ext cx="3407600" cy="461665"/>
              </a:xfrm>
              <a:prstGeom prst="rect">
                <a:avLst/>
              </a:prstGeom>
              <a:blipFill rotWithShape="1">
                <a:blip r:embed="rId14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>
            <a:stCxn id="4" idx="2"/>
            <a:endCxn id="4" idx="6"/>
          </p:cNvCxnSpPr>
          <p:nvPr/>
        </p:nvCxnSpPr>
        <p:spPr>
          <a:xfrm>
            <a:off x="964262" y="5067300"/>
            <a:ext cx="19812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0622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2" grpId="0"/>
      <p:bldP spid="4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62000" y="3276600"/>
            <a:ext cx="7736114" cy="99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MCSat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874486" y="1735286"/>
                <a:ext cx="7848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≥2,  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¬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≥1∨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≥1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,  (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≤1∨</m:t>
                      </m:r>
                      <m:r>
                        <a:rPr lang="en-US" sz="2400" b="0" i="1" smtClean="0">
                          <a:latin typeface="Cambria Math"/>
                        </a:rPr>
                        <m:t>𝑥𝑦</m:t>
                      </m:r>
                      <m:r>
                        <a:rPr lang="en-US" sz="2400" b="0" i="1" smtClean="0">
                          <a:latin typeface="Cambria Math"/>
                        </a:rPr>
                        <m:t>&gt;1)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486" y="1735286"/>
                <a:ext cx="7848600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940738" y="3541067"/>
                <a:ext cx="10141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≥2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738" y="3541067"/>
                <a:ext cx="1014124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1954862" y="3276600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2057400" y="3541066"/>
                <a:ext cx="10141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𝑥</m:t>
                      </m:r>
                      <m:r>
                        <a:rPr lang="en-US" sz="2400" i="1" smtClean="0">
                          <a:latin typeface="Cambria Math"/>
                        </a:rPr>
                        <m:t>≥1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3541066"/>
                <a:ext cx="1014124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>
            <a:off x="1381548" y="2286000"/>
            <a:ext cx="0" cy="838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071524" y="3276598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828800" y="3771898"/>
            <a:ext cx="381000" cy="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172901" y="3505200"/>
                <a:ext cx="101809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i="1" smtClean="0">
                          <a:latin typeface="Cambria Math"/>
                        </a:rPr>
                        <m:t>≥</m:t>
                      </m:r>
                      <m:r>
                        <a:rPr lang="en-US" sz="24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2901" y="3505200"/>
                <a:ext cx="1018099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>
            <a:off x="2895600" y="3771900"/>
            <a:ext cx="381000" cy="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429000" y="2286000"/>
            <a:ext cx="0" cy="838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114800" y="3276602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114800" y="3505200"/>
                <a:ext cx="185942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≤1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505200"/>
                <a:ext cx="1859420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>
            <a:off x="5943600" y="3276600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6148676" y="3500735"/>
                <a:ext cx="10141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≤1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8676" y="3500735"/>
                <a:ext cx="1014124" cy="461665"/>
              </a:xfrm>
              <a:prstGeom prst="rect">
                <a:avLst/>
              </a:prstGeom>
              <a:blipFill rotWithShape="1">
                <a:blip r:embed="rId7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>
            <a:off x="7162800" y="3276600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882571" y="4934856"/>
                <a:ext cx="340760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¬(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≤1)∨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≤1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2571" y="4934856"/>
                <a:ext cx="3407600" cy="461665"/>
              </a:xfrm>
              <a:prstGeom prst="rect">
                <a:avLst/>
              </a:prstGeom>
              <a:blipFill rotWithShape="1">
                <a:blip r:embed="rId8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/>
          <p:cNvCxnSpPr/>
          <p:nvPr/>
        </p:nvCxnSpPr>
        <p:spPr>
          <a:xfrm flipV="1">
            <a:off x="6456981" y="4325257"/>
            <a:ext cx="0" cy="609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867400" y="3771902"/>
            <a:ext cx="381000" cy="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453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62000" y="3276600"/>
            <a:ext cx="7736114" cy="99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MCSat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874486" y="1735286"/>
                <a:ext cx="7848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≥2,  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¬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≥1∨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≥1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,  (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≤1∨</m:t>
                      </m:r>
                      <m:r>
                        <a:rPr lang="en-US" sz="2400" b="0" i="1" smtClean="0">
                          <a:latin typeface="Cambria Math"/>
                        </a:rPr>
                        <m:t>𝑥𝑦</m:t>
                      </m:r>
                      <m:r>
                        <a:rPr lang="en-US" sz="2400" b="0" i="1" smtClean="0">
                          <a:latin typeface="Cambria Math"/>
                        </a:rPr>
                        <m:t>&gt;1)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486" y="1735286"/>
                <a:ext cx="7848600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940738" y="3541067"/>
                <a:ext cx="10141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≥2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738" y="3541067"/>
                <a:ext cx="1014124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1954862" y="3276600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2057400" y="3541066"/>
                <a:ext cx="10141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𝑥</m:t>
                      </m:r>
                      <m:r>
                        <a:rPr lang="en-US" sz="2400" i="1" smtClean="0">
                          <a:latin typeface="Cambria Math"/>
                        </a:rPr>
                        <m:t>≥1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3541066"/>
                <a:ext cx="1014124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>
            <a:off x="1381548" y="2286000"/>
            <a:ext cx="0" cy="838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071524" y="3276598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828800" y="3771898"/>
            <a:ext cx="381000" cy="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172901" y="3505200"/>
                <a:ext cx="101809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i="1" smtClean="0">
                          <a:latin typeface="Cambria Math"/>
                        </a:rPr>
                        <m:t>≥</m:t>
                      </m:r>
                      <m:r>
                        <a:rPr lang="en-US" sz="24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2901" y="3505200"/>
                <a:ext cx="1018099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>
            <a:off x="2895600" y="3771900"/>
            <a:ext cx="381000" cy="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429000" y="2286000"/>
            <a:ext cx="0" cy="838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114800" y="3276602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114800" y="3505200"/>
                <a:ext cx="185942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≤1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505200"/>
                <a:ext cx="1859420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>
            <a:off x="5943600" y="3276600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6148676" y="3500735"/>
                <a:ext cx="10141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≤1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8676" y="3500735"/>
                <a:ext cx="1014124" cy="461665"/>
              </a:xfrm>
              <a:prstGeom prst="rect">
                <a:avLst/>
              </a:prstGeom>
              <a:blipFill rotWithShape="1">
                <a:blip r:embed="rId7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>
            <a:off x="7162800" y="3276600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882571" y="4934856"/>
                <a:ext cx="340760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¬(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≤1)∨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≤1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2571" y="4934856"/>
                <a:ext cx="3407600" cy="461665"/>
              </a:xfrm>
              <a:prstGeom prst="rect">
                <a:avLst/>
              </a:prstGeom>
              <a:blipFill rotWithShape="1">
                <a:blip r:embed="rId8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/>
          <p:cNvCxnSpPr/>
          <p:nvPr/>
        </p:nvCxnSpPr>
        <p:spPr>
          <a:xfrm flipV="1">
            <a:off x="6456981" y="4325257"/>
            <a:ext cx="0" cy="609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867400" y="3771902"/>
            <a:ext cx="381000" cy="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681950" y="5562600"/>
            <a:ext cx="1138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Conflict</a:t>
            </a:r>
            <a:endParaRPr lang="en-US" sz="24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191000" y="6024265"/>
                <a:ext cx="304698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¬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≥2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∨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¬(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≤1)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6024265"/>
                <a:ext cx="3046988" cy="461665"/>
              </a:xfrm>
              <a:prstGeom prst="rect">
                <a:avLst/>
              </a:prstGeom>
              <a:blipFill rotWithShape="1">
                <a:blip r:embed="rId9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834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62000" y="3276600"/>
            <a:ext cx="7736114" cy="99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MCSat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874486" y="1735286"/>
                <a:ext cx="7848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≥2,  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¬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≥1∨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≥1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,  (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≤1∨</m:t>
                      </m:r>
                      <m:r>
                        <a:rPr lang="en-US" sz="2400" b="0" i="1" smtClean="0">
                          <a:latin typeface="Cambria Math"/>
                        </a:rPr>
                        <m:t>𝑥𝑦</m:t>
                      </m:r>
                      <m:r>
                        <a:rPr lang="en-US" sz="2400" b="0" i="1" smtClean="0">
                          <a:latin typeface="Cambria Math"/>
                        </a:rPr>
                        <m:t>&gt;1)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486" y="1735286"/>
                <a:ext cx="7848600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940738" y="3541067"/>
                <a:ext cx="10141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≥2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738" y="3541067"/>
                <a:ext cx="1014124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1954862" y="3276600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2057400" y="3541066"/>
                <a:ext cx="10141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𝑥</m:t>
                      </m:r>
                      <m:r>
                        <a:rPr lang="en-US" sz="2400" i="1" smtClean="0">
                          <a:latin typeface="Cambria Math"/>
                        </a:rPr>
                        <m:t>≥1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3541066"/>
                <a:ext cx="1014124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>
            <a:off x="1381548" y="2286000"/>
            <a:ext cx="0" cy="838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071524" y="3276598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828800" y="3771898"/>
            <a:ext cx="381000" cy="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172901" y="3505200"/>
                <a:ext cx="101809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i="1" smtClean="0">
                          <a:latin typeface="Cambria Math"/>
                        </a:rPr>
                        <m:t>≥</m:t>
                      </m:r>
                      <m:r>
                        <a:rPr lang="en-US" sz="24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2901" y="3505200"/>
                <a:ext cx="1018099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>
            <a:off x="2895600" y="3771900"/>
            <a:ext cx="381000" cy="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429000" y="2286000"/>
            <a:ext cx="0" cy="838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114800" y="3276602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114800" y="3505200"/>
                <a:ext cx="185942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≤1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505200"/>
                <a:ext cx="1859420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>
            <a:off x="5943600" y="3276600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162800" y="3276600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882571" y="4934856"/>
                <a:ext cx="340760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¬(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≤1)∨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≤1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2571" y="4934856"/>
                <a:ext cx="3407600" cy="461665"/>
              </a:xfrm>
              <a:prstGeom prst="rect">
                <a:avLst/>
              </a:prstGeom>
              <a:blipFill rotWithShape="1">
                <a:blip r:embed="rId7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3681950" y="5562600"/>
            <a:ext cx="290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Learned by resolution</a:t>
            </a:r>
            <a:endParaRPr lang="en-US" sz="24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191000" y="6024265"/>
                <a:ext cx="38922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¬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≥2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∨¬(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≤1)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6024265"/>
                <a:ext cx="3892284" cy="461665"/>
              </a:xfrm>
              <a:prstGeom prst="rect">
                <a:avLst/>
              </a:prstGeom>
              <a:blipFill rotWithShape="1">
                <a:blip r:embed="rId8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315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62000" y="3276600"/>
            <a:ext cx="7736114" cy="99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MCSat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874486" y="1735286"/>
                <a:ext cx="7848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≥2,  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¬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≥1∨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≥1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,  (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≤1∨</m:t>
                      </m:r>
                      <m:r>
                        <a:rPr lang="en-US" sz="2400" b="0" i="1" smtClean="0">
                          <a:latin typeface="Cambria Math"/>
                        </a:rPr>
                        <m:t>𝑥𝑦</m:t>
                      </m:r>
                      <m:r>
                        <a:rPr lang="en-US" sz="2400" b="0" i="1" smtClean="0">
                          <a:latin typeface="Cambria Math"/>
                        </a:rPr>
                        <m:t>&gt;1)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486" y="1735286"/>
                <a:ext cx="7848600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940738" y="3541067"/>
                <a:ext cx="10141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≥2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738" y="3541067"/>
                <a:ext cx="1014124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1954862" y="3276600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2057400" y="3541066"/>
                <a:ext cx="10141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𝑥</m:t>
                      </m:r>
                      <m:r>
                        <a:rPr lang="en-US" sz="2400" i="1" smtClean="0">
                          <a:latin typeface="Cambria Math"/>
                        </a:rPr>
                        <m:t>≥1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3541066"/>
                <a:ext cx="1014124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>
            <a:off x="1381548" y="2286000"/>
            <a:ext cx="0" cy="838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071524" y="3276598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828800" y="3771898"/>
            <a:ext cx="381000" cy="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172901" y="3505200"/>
                <a:ext cx="101809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i="1" smtClean="0">
                          <a:latin typeface="Cambria Math"/>
                        </a:rPr>
                        <m:t>≥</m:t>
                      </m:r>
                      <m:r>
                        <a:rPr lang="en-US" sz="24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2901" y="3505200"/>
                <a:ext cx="1018099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>
            <a:off x="2895600" y="3771900"/>
            <a:ext cx="381000" cy="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429000" y="2286000"/>
            <a:ext cx="0" cy="838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114800" y="3276602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114800" y="3505200"/>
                <a:ext cx="234512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¬(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≤1)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505200"/>
                <a:ext cx="2345129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>
            <a:off x="6400800" y="3276600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974400" y="4944623"/>
                <a:ext cx="340760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¬(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≤1)∨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≤1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4400" y="4944623"/>
                <a:ext cx="3407600" cy="461665"/>
              </a:xfrm>
              <a:prstGeom prst="rect">
                <a:avLst/>
              </a:prstGeom>
              <a:blipFill rotWithShape="1">
                <a:blip r:embed="rId7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3158" y="4918387"/>
                <a:ext cx="38922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¬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≥2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∨¬(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≤1)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8" y="4918387"/>
                <a:ext cx="3892284" cy="461665"/>
              </a:xfrm>
              <a:prstGeom prst="rect">
                <a:avLst/>
              </a:prstGeom>
              <a:blipFill rotWithShape="1">
                <a:blip r:embed="rId8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Elbow Connector 3"/>
          <p:cNvCxnSpPr>
            <a:stCxn id="28" idx="2"/>
          </p:cNvCxnSpPr>
          <p:nvPr/>
        </p:nvCxnSpPr>
        <p:spPr>
          <a:xfrm rot="5400000" flipH="1" flipV="1">
            <a:off x="2897771" y="2481026"/>
            <a:ext cx="71734" cy="2971677"/>
          </a:xfrm>
          <a:prstGeom prst="bentConnector4">
            <a:avLst>
              <a:gd name="adj1" fmla="val -784051"/>
              <a:gd name="adj2" fmla="val 87837"/>
            </a:avLst>
          </a:prstGeom>
          <a:ln w="254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24" idx="3"/>
          </p:cNvCxnSpPr>
          <p:nvPr/>
        </p:nvCxnSpPr>
        <p:spPr>
          <a:xfrm flipV="1">
            <a:off x="3965442" y="4002732"/>
            <a:ext cx="664615" cy="1146488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557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val 32"/>
          <p:cNvSpPr/>
          <p:nvPr/>
        </p:nvSpPr>
        <p:spPr>
          <a:xfrm rot="1428791">
            <a:off x="5346223" y="2056534"/>
            <a:ext cx="3560702" cy="408511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MCSat</a:t>
            </a:r>
            <a:r>
              <a:rPr lang="en-US" dirty="0" smtClean="0"/>
              <a:t> – Finite Basis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09600" y="15240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Every theory that admits </a:t>
            </a: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quantifier elimination </a:t>
            </a:r>
            <a:r>
              <a:rPr lang="en-US" sz="2400" dirty="0" smtClean="0">
                <a:latin typeface="+mn-lt"/>
              </a:rPr>
              <a:t>has a finite basis (given a fixed assignment order)</a:t>
            </a:r>
            <a:endParaRPr lang="en-US" sz="24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21307" y="2971800"/>
                <a:ext cx="359829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𝐹</m:t>
                      </m:r>
                      <m:r>
                        <a:rPr lang="en-US" sz="2800" b="0" i="1" smtClean="0">
                          <a:latin typeface="Cambria Math"/>
                        </a:rPr>
                        <m:t>[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, …, 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, …, 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307" y="2971800"/>
                <a:ext cx="3598293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334000" y="2971800"/>
                <a:ext cx="3758016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→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𝛼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, …,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→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𝛼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r>
                  <a:rPr lang="en-US" sz="2800" b="0" dirty="0" smtClean="0"/>
                  <a:t/>
                </a:r>
                <a:br>
                  <a:rPr lang="en-US" sz="2800" b="0" dirty="0" smtClean="0"/>
                </a:br>
                <a:endParaRPr lang="en-US" sz="28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971800"/>
                <a:ext cx="3758016" cy="95410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/>
          <p:cNvCxnSpPr/>
          <p:nvPr/>
        </p:nvCxnSpPr>
        <p:spPr>
          <a:xfrm>
            <a:off x="1811907" y="3541425"/>
            <a:ext cx="464855" cy="4209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030956" y="3963106"/>
                <a:ext cx="41100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∃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,…,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:</m:t>
                      </m:r>
                      <m:r>
                        <a:rPr lang="en-US" sz="2800" b="0" i="1" smtClean="0">
                          <a:latin typeface="Cambria Math"/>
                        </a:rPr>
                        <m:t>𝐹</m:t>
                      </m:r>
                      <m:r>
                        <a:rPr lang="en-US" sz="2800" b="0" i="1" smtClean="0">
                          <a:latin typeface="Cambria Math"/>
                        </a:rPr>
                        <m:t>[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, …, 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, 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956" y="3963106"/>
                <a:ext cx="4110036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Arrow Connector 30"/>
          <p:cNvCxnSpPr/>
          <p:nvPr/>
        </p:nvCxnSpPr>
        <p:spPr>
          <a:xfrm>
            <a:off x="2853547" y="4485620"/>
            <a:ext cx="464855" cy="420975"/>
          </a:xfrm>
          <a:prstGeom prst="straightConnector1">
            <a:avLst/>
          </a:prstGeom>
          <a:ln w="28575">
            <a:headEnd type="arrow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591424" y="5029200"/>
                <a:ext cx="529811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[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,…,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]∧…∧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sz="2800" i="1">
                          <a:latin typeface="Cambria Math"/>
                        </a:rPr>
                        <m:t>[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800" i="1">
                          <a:latin typeface="Cambria Math"/>
                        </a:rPr>
                        <m:t>,…,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en-US" sz="2800" i="1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1424" y="5029200"/>
                <a:ext cx="5298117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642189" y="6106180"/>
                <a:ext cx="624170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¬</m:t>
                      </m:r>
                      <m:r>
                        <a:rPr lang="en-US" sz="2800" b="0" i="1" smtClean="0">
                          <a:latin typeface="Cambria Math"/>
                        </a:rPr>
                        <m:t>𝐹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/>
                            </a:rPr>
                            <m:t>, …, 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/>
                            </a:rPr>
                            <m:t>, …, 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𝑚</m:t>
                              </m:r>
                            </m:sub>
                          </m:sSub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∨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[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, …,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2189" y="6106180"/>
                <a:ext cx="6241709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448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0" grpId="0"/>
      <p:bldP spid="32" grpId="0"/>
      <p:bldP spid="3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MCSat</a:t>
            </a:r>
            <a:r>
              <a:rPr lang="en-US" dirty="0" smtClean="0"/>
              <a:t> – Finite Basis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2514600" y="5224790"/>
            <a:ext cx="1143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86200" y="5420380"/>
                <a:ext cx="12195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[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420380"/>
                <a:ext cx="1219501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13"/>
          <p:cNvSpPr/>
          <p:nvPr/>
        </p:nvSpPr>
        <p:spPr>
          <a:xfrm>
            <a:off x="2550886" y="4071610"/>
            <a:ext cx="1143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922486" y="4267200"/>
                <a:ext cx="1636666" cy="5421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[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1,</m:t>
                          </m:r>
                        </m:sub>
                      </m:sSub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2486" y="4267200"/>
                <a:ext cx="1636666" cy="5421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Oval 15"/>
          <p:cNvSpPr/>
          <p:nvPr/>
        </p:nvSpPr>
        <p:spPr>
          <a:xfrm>
            <a:off x="2550886" y="1524000"/>
            <a:ext cx="1143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922486" y="1719590"/>
                <a:ext cx="3453766" cy="5421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[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1,</m:t>
                          </m:r>
                        </m:sub>
                      </m:sSub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,…, 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2486" y="1719590"/>
                <a:ext cx="3453766" cy="54213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Oval 17"/>
          <p:cNvSpPr/>
          <p:nvPr/>
        </p:nvSpPr>
        <p:spPr>
          <a:xfrm>
            <a:off x="2550886" y="2648857"/>
            <a:ext cx="1143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922486" y="2844447"/>
                <a:ext cx="3317639" cy="5421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[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1,</m:t>
                          </m:r>
                        </m:sub>
                      </m:sSub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,…,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2486" y="2844447"/>
                <a:ext cx="3317639" cy="54213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819400" y="3429000"/>
                <a:ext cx="60785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3429000"/>
                <a:ext cx="607859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648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MCSat</a:t>
            </a:r>
            <a:r>
              <a:rPr lang="en-US" dirty="0" smtClean="0"/>
              <a:t> – Finite Basis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2514600" y="5224790"/>
            <a:ext cx="1143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86200" y="5420380"/>
                <a:ext cx="12195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[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420380"/>
                <a:ext cx="1219501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13"/>
          <p:cNvSpPr/>
          <p:nvPr/>
        </p:nvSpPr>
        <p:spPr>
          <a:xfrm>
            <a:off x="2550886" y="4071610"/>
            <a:ext cx="1143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922486" y="4267200"/>
                <a:ext cx="1636666" cy="5421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[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1,</m:t>
                          </m:r>
                        </m:sub>
                      </m:sSub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2486" y="4267200"/>
                <a:ext cx="1636666" cy="5421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Oval 15"/>
          <p:cNvSpPr/>
          <p:nvPr/>
        </p:nvSpPr>
        <p:spPr>
          <a:xfrm>
            <a:off x="2550886" y="1524000"/>
            <a:ext cx="1143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922486" y="1719590"/>
                <a:ext cx="3453766" cy="5421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[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1,</m:t>
                          </m:r>
                        </m:sub>
                      </m:sSub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,…, 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2486" y="1719590"/>
                <a:ext cx="3453766" cy="54213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Oval 17"/>
          <p:cNvSpPr/>
          <p:nvPr/>
        </p:nvSpPr>
        <p:spPr>
          <a:xfrm>
            <a:off x="2209800" y="2648857"/>
            <a:ext cx="1905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073761" y="2844447"/>
                <a:ext cx="3317639" cy="5421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[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1,</m:t>
                          </m:r>
                        </m:sub>
                      </m:sSub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,…,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761" y="2844447"/>
                <a:ext cx="3317639" cy="54213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819400" y="3429000"/>
                <a:ext cx="60785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3429000"/>
                <a:ext cx="607859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217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MCSat</a:t>
            </a:r>
            <a:r>
              <a:rPr lang="en-US" dirty="0" smtClean="0"/>
              <a:t> – Finite Basis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2514600" y="5224790"/>
            <a:ext cx="1143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86200" y="5420380"/>
                <a:ext cx="12195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[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420380"/>
                <a:ext cx="1219501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13"/>
          <p:cNvSpPr/>
          <p:nvPr/>
        </p:nvSpPr>
        <p:spPr>
          <a:xfrm>
            <a:off x="1600200" y="4071610"/>
            <a:ext cx="3200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953000" y="4267200"/>
                <a:ext cx="1636666" cy="5421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[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1,</m:t>
                          </m:r>
                        </m:sub>
                      </m:sSub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4267200"/>
                <a:ext cx="1636666" cy="5421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Oval 15"/>
          <p:cNvSpPr/>
          <p:nvPr/>
        </p:nvSpPr>
        <p:spPr>
          <a:xfrm>
            <a:off x="2550886" y="1524000"/>
            <a:ext cx="1143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922486" y="1719590"/>
                <a:ext cx="3453766" cy="5421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[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1,</m:t>
                          </m:r>
                        </m:sub>
                      </m:sSub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,…, 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2486" y="1719590"/>
                <a:ext cx="3453766" cy="54213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Oval 17"/>
          <p:cNvSpPr/>
          <p:nvPr/>
        </p:nvSpPr>
        <p:spPr>
          <a:xfrm>
            <a:off x="2209800" y="2648857"/>
            <a:ext cx="1905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073761" y="2844447"/>
                <a:ext cx="3317639" cy="5421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[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1,</m:t>
                          </m:r>
                        </m:sub>
                      </m:sSub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,…,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761" y="2844447"/>
                <a:ext cx="3317639" cy="54213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819400" y="3429000"/>
                <a:ext cx="60785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3429000"/>
                <a:ext cx="607859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327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SAT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828800"/>
                <a:ext cx="8229600" cy="762000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𝑝</m:t>
                      </m:r>
                      <m:r>
                        <a:rPr lang="en-US" b="0" i="1" baseline="-25000" smtClean="0">
                          <a:latin typeface="Cambria Math"/>
                        </a:rPr>
                        <m:t>1</m:t>
                      </m:r>
                      <m:r>
                        <a:rPr lang="en-US" b="0" i="1" smtClean="0">
                          <a:latin typeface="Cambria Math"/>
                        </a:rPr>
                        <m:t>∨¬</m:t>
                      </m:r>
                      <m:r>
                        <a:rPr lang="en-US" b="0" i="1" smtClean="0">
                          <a:latin typeface="Cambria Math"/>
                        </a:rPr>
                        <m:t>𝑝</m:t>
                      </m:r>
                      <m:r>
                        <a:rPr lang="en-US" b="0" i="1" baseline="-25000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,  ¬</m:t>
                      </m:r>
                      <m:r>
                        <a:rPr lang="en-US" b="0" i="1" smtClean="0">
                          <a:latin typeface="Cambria Math"/>
                        </a:rPr>
                        <m:t>𝑝</m:t>
                      </m:r>
                      <m:r>
                        <a:rPr lang="en-US" b="0" i="1" baseline="-25000" smtClean="0">
                          <a:latin typeface="Cambria Math"/>
                        </a:rPr>
                        <m:t>1</m:t>
                      </m:r>
                      <m:r>
                        <a:rPr lang="en-US" b="0" i="1" smtClean="0">
                          <a:latin typeface="Cambria Math"/>
                        </a:rPr>
                        <m:t>∨</m:t>
                      </m:r>
                      <m:r>
                        <a:rPr lang="en-US" b="0" i="1" smtClean="0">
                          <a:latin typeface="Cambria Math"/>
                        </a:rPr>
                        <m:t>𝑝</m:t>
                      </m:r>
                      <m:r>
                        <a:rPr lang="en-US" b="0" i="1" baseline="-25000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∨</m:t>
                      </m:r>
                      <m:r>
                        <a:rPr lang="en-US" b="0" i="1" smtClean="0">
                          <a:latin typeface="Cambria Math"/>
                        </a:rPr>
                        <m:t>𝑝</m:t>
                      </m:r>
                      <m:r>
                        <a:rPr lang="en-US" b="0" i="1" baseline="-25000" smtClean="0">
                          <a:latin typeface="Cambria Math"/>
                        </a:rPr>
                        <m:t>3</m:t>
                      </m:r>
                      <m:r>
                        <a:rPr lang="en-US" b="0" i="1" smtClean="0">
                          <a:latin typeface="Cambria Math"/>
                        </a:rPr>
                        <m:t>,  </m:t>
                      </m:r>
                      <m:r>
                        <a:rPr lang="en-US" b="0" i="1" smtClean="0">
                          <a:latin typeface="Cambria Math"/>
                        </a:rPr>
                        <m:t>𝑝</m:t>
                      </m:r>
                      <m:r>
                        <a:rPr lang="en-US" b="0" i="1" baseline="-25000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US" b="0" baseline="-25000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828800"/>
                <a:ext cx="8229600" cy="7620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420091" y="5181599"/>
            <a:ext cx="666111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CNF is a set (conjunction) set of clauses</a:t>
            </a:r>
          </a:p>
          <a:p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Clause is a disjunction of literals</a:t>
            </a:r>
          </a:p>
          <a:p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Literal is an atom or the negation of an atom</a:t>
            </a: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255350" y="2667000"/>
            <a:ext cx="990600" cy="83820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 txBox="1">
                <a:spLocks/>
              </p:cNvSpPr>
              <p:nvPr/>
            </p:nvSpPr>
            <p:spPr>
              <a:xfrm>
                <a:off x="500768" y="3733800"/>
                <a:ext cx="8229600" cy="7620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𝑝</m:t>
                      </m:r>
                      <m:r>
                        <a:rPr lang="en-US" i="1" baseline="-25000" smtClean="0">
                          <a:latin typeface="Cambria Math"/>
                        </a:rPr>
                        <m:t>1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𝑡𝑟𝑢𝑒</m:t>
                      </m:r>
                      <m:r>
                        <a:rPr lang="en-US" i="1">
                          <a:latin typeface="Cambria Math"/>
                        </a:rPr>
                        <m:t>,  </m:t>
                      </m:r>
                      <m:r>
                        <a:rPr lang="en-US" i="1">
                          <a:latin typeface="Cambria Math"/>
                        </a:rPr>
                        <m:t>𝑝</m:t>
                      </m:r>
                      <m:r>
                        <a:rPr lang="en-US" i="1" baseline="-2500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𝑡𝑟𝑢𝑒</m:t>
                      </m:r>
                      <m:r>
                        <a:rPr lang="en-US" i="1">
                          <a:latin typeface="Cambria Math"/>
                        </a:rPr>
                        <m:t>,  </m:t>
                      </m:r>
                      <m:r>
                        <a:rPr lang="en-US" i="1">
                          <a:latin typeface="Cambria Math"/>
                        </a:rPr>
                        <m:t>𝑝</m:t>
                      </m:r>
                      <m:r>
                        <a:rPr lang="en-US" i="1" baseline="-25000">
                          <a:latin typeface="Cambria Math"/>
                        </a:rPr>
                        <m:t>3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𝑡𝑟𝑢𝑒</m:t>
                      </m:r>
                    </m:oMath>
                  </m:oMathPara>
                </a14:m>
                <a:endParaRPr lang="en-US" baseline="-25000" dirty="0"/>
              </a:p>
              <a:p>
                <a:pPr marL="0" indent="0">
                  <a:buFont typeface="Arial" pitchFamily="34" charset="0"/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768" y="3733800"/>
                <a:ext cx="8229600" cy="7620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9313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MCSat</a:t>
            </a:r>
            <a:r>
              <a:rPr lang="en-US" dirty="0" smtClean="0"/>
              <a:t> – Finite Basis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066799" y="5224790"/>
            <a:ext cx="4582569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867099" y="5420380"/>
                <a:ext cx="12195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[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099" y="5420380"/>
                <a:ext cx="1219501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13"/>
          <p:cNvSpPr/>
          <p:nvPr/>
        </p:nvSpPr>
        <p:spPr>
          <a:xfrm>
            <a:off x="1600200" y="4071610"/>
            <a:ext cx="3200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953000" y="4267200"/>
                <a:ext cx="1636666" cy="5421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[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1,</m:t>
                          </m:r>
                        </m:sub>
                      </m:sSub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4267200"/>
                <a:ext cx="1636666" cy="5421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Oval 15"/>
          <p:cNvSpPr/>
          <p:nvPr/>
        </p:nvSpPr>
        <p:spPr>
          <a:xfrm>
            <a:off x="2550886" y="1524000"/>
            <a:ext cx="1143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922486" y="1719590"/>
                <a:ext cx="3453766" cy="5421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[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1,</m:t>
                          </m:r>
                        </m:sub>
                      </m:sSub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,…, 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2486" y="1719590"/>
                <a:ext cx="3453766" cy="54213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Oval 17"/>
          <p:cNvSpPr/>
          <p:nvPr/>
        </p:nvSpPr>
        <p:spPr>
          <a:xfrm>
            <a:off x="2209800" y="2648857"/>
            <a:ext cx="1905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073761" y="2844447"/>
                <a:ext cx="3317639" cy="5421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[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1,</m:t>
                          </m:r>
                        </m:sub>
                      </m:sSub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,…,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761" y="2844447"/>
                <a:ext cx="3317639" cy="54213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819400" y="3429000"/>
                <a:ext cx="60785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3429000"/>
                <a:ext cx="607859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291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MCSat</a:t>
            </a:r>
            <a:r>
              <a:rPr lang="en-US" dirty="0" smtClean="0"/>
              <a:t> – Finite Basis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09600" y="15240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Every “finite” theory has a finite basis</a:t>
            </a:r>
            <a:endParaRPr lang="en-US" sz="24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821307" y="2743200"/>
                <a:ext cx="359829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𝐹</m:t>
                      </m:r>
                      <m:r>
                        <a:rPr lang="en-US" sz="2800" b="0" i="1" smtClean="0">
                          <a:latin typeface="Cambria Math"/>
                        </a:rPr>
                        <m:t>[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, …, 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, …, 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307" y="2743200"/>
                <a:ext cx="3598293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334000" y="2743200"/>
                <a:ext cx="3758016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→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𝛼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, …,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→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𝛼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r>
                  <a:rPr lang="en-US" sz="2800" b="0" dirty="0" smtClean="0"/>
                  <a:t/>
                </a:r>
                <a:br>
                  <a:rPr lang="en-US" sz="2800" b="0" dirty="0" smtClean="0"/>
                </a:br>
                <a:endParaRPr lang="en-US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743200"/>
                <a:ext cx="3758016" cy="95410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048000" y="3962400"/>
                <a:ext cx="3453061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𝛼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, …,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𝛼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r>
                  <a:rPr lang="en-US" sz="2800" b="0" dirty="0" smtClean="0"/>
                  <a:t/>
                </a:r>
                <a:br>
                  <a:rPr lang="en-US" sz="2800" b="0" dirty="0" smtClean="0"/>
                </a:br>
                <a:endParaRPr lang="en-US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3962400"/>
                <a:ext cx="3453061" cy="95410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911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MCSat</a:t>
            </a:r>
            <a:r>
              <a:rPr lang="en-US" dirty="0" smtClean="0"/>
              <a:t> – Finite Basis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85800" y="15240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Theory of </a:t>
            </a:r>
            <a:r>
              <a:rPr lang="en-US" sz="2400" dirty="0" err="1" smtClean="0">
                <a:latin typeface="+mn-lt"/>
              </a:rPr>
              <a:t>uninterpreted</a:t>
            </a:r>
            <a:r>
              <a:rPr lang="en-US" sz="2400" dirty="0" smtClean="0">
                <a:latin typeface="+mn-lt"/>
              </a:rPr>
              <a:t> functions has a finite basis</a:t>
            </a:r>
            <a:endParaRPr lang="en-US" sz="24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5886" y="2370294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Theory of arrays has a finite basis [</a:t>
            </a:r>
            <a:r>
              <a:rPr lang="en-US" sz="2400" dirty="0" err="1" smtClean="0">
                <a:latin typeface="+mn-lt"/>
              </a:rPr>
              <a:t>Brummayer</a:t>
            </a:r>
            <a:r>
              <a:rPr lang="en-US" sz="2400" dirty="0" smtClean="0">
                <a:latin typeface="+mn-lt"/>
              </a:rPr>
              <a:t>- </a:t>
            </a:r>
            <a:r>
              <a:rPr lang="en-US" sz="2400" dirty="0" err="1" smtClean="0">
                <a:latin typeface="+mn-lt"/>
              </a:rPr>
              <a:t>Biere</a:t>
            </a:r>
            <a:r>
              <a:rPr lang="en-US" sz="2400" dirty="0" smtClean="0">
                <a:latin typeface="+mn-lt"/>
              </a:rPr>
              <a:t> 2009]</a:t>
            </a:r>
            <a:endParaRPr lang="en-US" sz="24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5886" y="35814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In both cases the Finite Basis is essentially composed of equalities between existing terms.</a:t>
            </a:r>
            <a:endParaRPr lang="en-US" sz="24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4138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MCSat</a:t>
            </a:r>
            <a:r>
              <a:rPr lang="en-US" dirty="0" smtClean="0"/>
              <a:t>: Termination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921657" y="1908626"/>
            <a:ext cx="3431220" cy="2823868"/>
            <a:chOff x="921657" y="1908626"/>
            <a:chExt cx="3431220" cy="2823868"/>
          </a:xfrm>
        </p:grpSpPr>
        <p:sp>
          <p:nvSpPr>
            <p:cNvPr id="22" name="TextBox 21"/>
            <p:cNvSpPr txBox="1"/>
            <p:nvPr/>
          </p:nvSpPr>
          <p:spPr>
            <a:xfrm>
              <a:off x="1333340" y="2166743"/>
              <a:ext cx="18174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Propagations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904248" y="3361979"/>
              <a:ext cx="13628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Decisions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921657" y="4270829"/>
              <a:ext cx="26407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Model Assignments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3267122" y="1908626"/>
              <a:ext cx="1085755" cy="97790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3475743" y="3246735"/>
              <a:ext cx="668511" cy="576909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674760" y="4375920"/>
              <a:ext cx="270479" cy="24311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9885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MCSat</a:t>
            </a:r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1371600" y="3517899"/>
            <a:ext cx="1085755" cy="9779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33400" y="3718394"/>
            <a:ext cx="668511" cy="57690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404281" y="3885292"/>
            <a:ext cx="270479" cy="243114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590800" y="3718393"/>
            <a:ext cx="668511" cy="57690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541082" y="2057400"/>
            <a:ext cx="6267356" cy="977901"/>
            <a:chOff x="533399" y="3228503"/>
            <a:chExt cx="6267356" cy="977901"/>
          </a:xfrm>
        </p:grpSpPr>
        <p:sp>
          <p:nvSpPr>
            <p:cNvPr id="30" name="Oval 29"/>
            <p:cNvSpPr/>
            <p:nvPr/>
          </p:nvSpPr>
          <p:spPr>
            <a:xfrm>
              <a:off x="533399" y="3429000"/>
              <a:ext cx="668511" cy="576909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1779237" y="3595897"/>
              <a:ext cx="270479" cy="24311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404281" y="3595897"/>
              <a:ext cx="270479" cy="24311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2566639" y="3429000"/>
              <a:ext cx="668511" cy="576909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4800600" y="3445345"/>
              <a:ext cx="668511" cy="576909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886200" y="3445345"/>
              <a:ext cx="668511" cy="576909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5715000" y="3228503"/>
              <a:ext cx="1085755" cy="97790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479570" y="2743200"/>
                <a:ext cx="885179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/>
                          <a:ea typeface="Cambria Math"/>
                        </a:rPr>
                        <m:t>≻</m:t>
                      </m:r>
                    </m:oMath>
                  </m:oMathPara>
                </a14:m>
                <a:endParaRPr lang="en-US" sz="5400" b="1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9570" y="2743200"/>
                <a:ext cx="885179" cy="92333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Oval 40"/>
          <p:cNvSpPr/>
          <p:nvPr/>
        </p:nvSpPr>
        <p:spPr>
          <a:xfrm>
            <a:off x="1352645" y="1981200"/>
            <a:ext cx="1085755" cy="9779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5867400" y="4235447"/>
            <a:ext cx="2897820" cy="2353303"/>
            <a:chOff x="921657" y="1908626"/>
            <a:chExt cx="3431220" cy="2846100"/>
          </a:xfrm>
        </p:grpSpPr>
        <p:sp>
          <p:nvSpPr>
            <p:cNvPr id="43" name="TextBox 42"/>
            <p:cNvSpPr txBox="1"/>
            <p:nvPr/>
          </p:nvSpPr>
          <p:spPr>
            <a:xfrm>
              <a:off x="1333340" y="2166742"/>
              <a:ext cx="1833913" cy="4838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Propagations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904248" y="3361979"/>
              <a:ext cx="1384071" cy="4838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Decisions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921657" y="4270830"/>
              <a:ext cx="2649171" cy="4838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Model Assignments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3267122" y="1908626"/>
              <a:ext cx="1085755" cy="97790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47" name="Oval 46"/>
            <p:cNvSpPr/>
            <p:nvPr/>
          </p:nvSpPr>
          <p:spPr>
            <a:xfrm>
              <a:off x="3475743" y="3246735"/>
              <a:ext cx="668511" cy="576909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48" name="Oval 47"/>
            <p:cNvSpPr/>
            <p:nvPr/>
          </p:nvSpPr>
          <p:spPr>
            <a:xfrm>
              <a:off x="3674760" y="4375920"/>
              <a:ext cx="270479" cy="24311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</p:spTree>
    <p:extLst>
      <p:ext uri="{BB962C8B-B14F-4D97-AF65-F5344CB8AC3E}">
        <p14:creationId xmlns:p14="http://schemas.microsoft.com/office/powerpoint/2010/main" val="312641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MCSat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33400" y="1295400"/>
            <a:ext cx="3141360" cy="977901"/>
            <a:chOff x="533400" y="1828800"/>
            <a:chExt cx="3141360" cy="977901"/>
          </a:xfrm>
        </p:grpSpPr>
        <p:sp>
          <p:nvSpPr>
            <p:cNvPr id="5" name="Oval 4"/>
            <p:cNvSpPr/>
            <p:nvPr/>
          </p:nvSpPr>
          <p:spPr>
            <a:xfrm>
              <a:off x="1371600" y="1828800"/>
              <a:ext cx="1085755" cy="97790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533400" y="2029295"/>
              <a:ext cx="668511" cy="576909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404281" y="2196193"/>
              <a:ext cx="270479" cy="24311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590800" y="2029294"/>
              <a:ext cx="668511" cy="576909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90644" y="2755899"/>
            <a:ext cx="6267356" cy="977901"/>
            <a:chOff x="533399" y="3228503"/>
            <a:chExt cx="6267356" cy="977901"/>
          </a:xfrm>
        </p:grpSpPr>
        <p:sp>
          <p:nvSpPr>
            <p:cNvPr id="9" name="Oval 8"/>
            <p:cNvSpPr/>
            <p:nvPr/>
          </p:nvSpPr>
          <p:spPr>
            <a:xfrm>
              <a:off x="533399" y="3429000"/>
              <a:ext cx="668511" cy="576909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779237" y="3595897"/>
              <a:ext cx="270479" cy="24311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3404281" y="3595897"/>
              <a:ext cx="270479" cy="24311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2566639" y="3429000"/>
              <a:ext cx="668511" cy="576909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4800600" y="3445345"/>
              <a:ext cx="668511" cy="576909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886200" y="3445345"/>
              <a:ext cx="668511" cy="576909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5715000" y="3228503"/>
              <a:ext cx="1085755" cy="97790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629421" y="2133600"/>
                <a:ext cx="885179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/>
                          <a:ea typeface="Cambria Math"/>
                        </a:rPr>
                        <m:t>≻</m:t>
                      </m:r>
                    </m:oMath>
                  </m:oMathPara>
                </a14:m>
                <a:endParaRPr lang="en-US" sz="54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9421" y="2133600"/>
                <a:ext cx="885179" cy="92333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6215085" y="4448871"/>
            <a:ext cx="15488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Propagations</a:t>
            </a:r>
            <a:endParaRPr lang="en-US" sz="2000" dirty="0"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697242" y="5437155"/>
            <a:ext cx="11689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Decisions</a:t>
            </a:r>
            <a:endParaRPr lang="en-US" sz="2000" dirty="0"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867400" y="6188640"/>
            <a:ext cx="22373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Model Assignments</a:t>
            </a:r>
            <a:endParaRPr lang="en-US" sz="2000" dirty="0">
              <a:latin typeface="+mn-lt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7848251" y="4235447"/>
            <a:ext cx="916969" cy="80857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46" name="Oval 45"/>
          <p:cNvSpPr/>
          <p:nvPr/>
        </p:nvSpPr>
        <p:spPr>
          <a:xfrm>
            <a:off x="8024441" y="5341865"/>
            <a:ext cx="564588" cy="47701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47" name="Oval 46"/>
          <p:cNvSpPr/>
          <p:nvPr/>
        </p:nvSpPr>
        <p:spPr>
          <a:xfrm>
            <a:off x="8192520" y="6275534"/>
            <a:ext cx="228432" cy="201019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82720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MCSat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153319" y="2810725"/>
            <a:ext cx="1085755" cy="9779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447604" y="4862155"/>
                <a:ext cx="173682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/>
                        </a:rPr>
                        <m:t>|</m:t>
                      </m:r>
                      <m:r>
                        <a:rPr lang="en-US" sz="2000" b="0" i="1" dirty="0" smtClean="0">
                          <a:latin typeface="Cambria Math"/>
                        </a:rPr>
                        <m:t>𝐹𝑖𝑛𝑖𝑡𝑒𝐵𝑎𝑠𝑖𝑠</m:t>
                      </m:r>
                      <m:r>
                        <a:rPr lang="en-US" sz="2000" b="0" i="1" dirty="0" smtClean="0">
                          <a:latin typeface="Cambria Math"/>
                        </a:rPr>
                        <m:t>|</m:t>
                      </m:r>
                    </m:oMath>
                  </m:oMathPara>
                </a14:m>
                <a:endParaRPr 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7604" y="4862155"/>
                <a:ext cx="1736822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Oval 22"/>
          <p:cNvSpPr/>
          <p:nvPr/>
        </p:nvSpPr>
        <p:spPr>
          <a:xfrm>
            <a:off x="3391474" y="2810724"/>
            <a:ext cx="1085755" cy="9779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7500" y="2598473"/>
            <a:ext cx="6623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latin typeface="+mn-lt"/>
              </a:rPr>
              <a:t>…</a:t>
            </a:r>
            <a:endParaRPr lang="en-US" sz="5400" dirty="0">
              <a:latin typeface="+mn-lt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5391245" y="2810725"/>
            <a:ext cx="1085755" cy="9779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Brace 16"/>
          <p:cNvSpPr/>
          <p:nvPr/>
        </p:nvSpPr>
        <p:spPr>
          <a:xfrm rot="5400000">
            <a:off x="3941894" y="2289738"/>
            <a:ext cx="680935" cy="425808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078587" y="2057400"/>
            <a:ext cx="2484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Maximal Elements</a:t>
            </a:r>
            <a:endParaRPr lang="en-US" sz="24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145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89400" y="1385554"/>
            <a:ext cx="7736114" cy="7261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901886" y="457200"/>
                <a:ext cx="7848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≥2,  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¬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≥1∨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≥1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,  (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≤1∨</m:t>
                      </m:r>
                      <m:r>
                        <a:rPr lang="en-US" sz="2400" b="0" i="1" smtClean="0">
                          <a:latin typeface="Cambria Math"/>
                        </a:rPr>
                        <m:t>𝑥𝑦</m:t>
                      </m:r>
                      <m:r>
                        <a:rPr lang="en-US" sz="2400" b="0" i="1" smtClean="0">
                          <a:latin typeface="Cambria Math"/>
                        </a:rPr>
                        <m:t>&gt;1)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886" y="457200"/>
                <a:ext cx="7848600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968138" y="1578286"/>
                <a:ext cx="10141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≥2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138" y="1578286"/>
                <a:ext cx="1014124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1982262" y="1385554"/>
            <a:ext cx="0" cy="726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2084800" y="1578285"/>
                <a:ext cx="10141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𝑥</m:t>
                      </m:r>
                      <m:r>
                        <a:rPr lang="en-US" sz="2400" i="1" smtClean="0">
                          <a:latin typeface="Cambria Math"/>
                        </a:rPr>
                        <m:t>≥1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4800" y="1578285"/>
                <a:ext cx="1014124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>
            <a:off x="1408948" y="880765"/>
            <a:ext cx="0" cy="4191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098924" y="1385552"/>
            <a:ext cx="0" cy="726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856200" y="1809117"/>
            <a:ext cx="381000" cy="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200301" y="1542419"/>
                <a:ext cx="101809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i="1" smtClean="0">
                          <a:latin typeface="Cambria Math"/>
                        </a:rPr>
                        <m:t>≥</m:t>
                      </m:r>
                      <m:r>
                        <a:rPr lang="en-US" sz="24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301" y="1542419"/>
                <a:ext cx="1018099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>
            <a:off x="2923000" y="1809119"/>
            <a:ext cx="381000" cy="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456400" y="880765"/>
            <a:ext cx="0" cy="4191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142200" y="1385556"/>
            <a:ext cx="0" cy="726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142200" y="1542419"/>
                <a:ext cx="185942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≤1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2200" y="1542419"/>
                <a:ext cx="1859420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>
            <a:off x="5971000" y="1385554"/>
            <a:ext cx="0" cy="726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6176076" y="1537954"/>
                <a:ext cx="10141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≤1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6076" y="1537954"/>
                <a:ext cx="1014124" cy="461665"/>
              </a:xfrm>
              <a:prstGeom prst="rect">
                <a:avLst/>
              </a:prstGeom>
              <a:blipFill rotWithShape="1">
                <a:blip r:embed="rId7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>
            <a:off x="7190200" y="1385554"/>
            <a:ext cx="0" cy="7261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297820" y="2528554"/>
                <a:ext cx="340760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¬(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≤1)∨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≤1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7820" y="2528554"/>
                <a:ext cx="3407600" cy="461665"/>
              </a:xfrm>
              <a:prstGeom prst="rect">
                <a:avLst/>
              </a:prstGeom>
              <a:blipFill rotWithShape="1">
                <a:blip r:embed="rId8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/>
          <p:cNvCxnSpPr/>
          <p:nvPr/>
        </p:nvCxnSpPr>
        <p:spPr>
          <a:xfrm flipV="1">
            <a:off x="6484381" y="2223754"/>
            <a:ext cx="0" cy="304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894800" y="1809121"/>
            <a:ext cx="381000" cy="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968138" y="2223754"/>
            <a:ext cx="1138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Conflict</a:t>
            </a:r>
            <a:endParaRPr lang="en-US" sz="24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68138" y="2623454"/>
                <a:ext cx="304698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¬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≥2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∨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¬(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≤1)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138" y="2623454"/>
                <a:ext cx="3046988" cy="461665"/>
              </a:xfrm>
              <a:prstGeom prst="rect">
                <a:avLst/>
              </a:prstGeom>
              <a:blipFill rotWithShape="1">
                <a:blip r:embed="rId9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859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89400" y="1385554"/>
            <a:ext cx="7736114" cy="7261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901886" y="457200"/>
                <a:ext cx="7848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≥2,  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¬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≥1∨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≥1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,  (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≤1∨</m:t>
                      </m:r>
                      <m:r>
                        <a:rPr lang="en-US" sz="2400" b="0" i="1" smtClean="0">
                          <a:latin typeface="Cambria Math"/>
                        </a:rPr>
                        <m:t>𝑥𝑦</m:t>
                      </m:r>
                      <m:r>
                        <a:rPr lang="en-US" sz="2400" b="0" i="1" smtClean="0">
                          <a:latin typeface="Cambria Math"/>
                        </a:rPr>
                        <m:t>&gt;1)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886" y="457200"/>
                <a:ext cx="7848600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968138" y="1578286"/>
                <a:ext cx="10141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≥2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138" y="1578286"/>
                <a:ext cx="1014124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1982262" y="1385554"/>
            <a:ext cx="0" cy="726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2084800" y="1578285"/>
                <a:ext cx="10141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𝑥</m:t>
                      </m:r>
                      <m:r>
                        <a:rPr lang="en-US" sz="2400" i="1" smtClean="0">
                          <a:latin typeface="Cambria Math"/>
                        </a:rPr>
                        <m:t>≥1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4800" y="1578285"/>
                <a:ext cx="1014124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>
            <a:off x="1408948" y="880765"/>
            <a:ext cx="0" cy="4191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098924" y="1385552"/>
            <a:ext cx="0" cy="726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856200" y="1809117"/>
            <a:ext cx="381000" cy="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200301" y="1542419"/>
                <a:ext cx="101809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i="1" smtClean="0">
                          <a:latin typeface="Cambria Math"/>
                        </a:rPr>
                        <m:t>≥</m:t>
                      </m:r>
                      <m:r>
                        <a:rPr lang="en-US" sz="24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301" y="1542419"/>
                <a:ext cx="1018099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>
            <a:off x="2923000" y="1809119"/>
            <a:ext cx="381000" cy="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456400" y="880765"/>
            <a:ext cx="0" cy="4191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142200" y="1385556"/>
            <a:ext cx="0" cy="726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142200" y="1542419"/>
                <a:ext cx="185942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≤1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2200" y="1542419"/>
                <a:ext cx="1859420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>
            <a:off x="5971000" y="1385554"/>
            <a:ext cx="0" cy="726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6176076" y="1537954"/>
                <a:ext cx="10141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≤1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6076" y="1537954"/>
                <a:ext cx="1014124" cy="461665"/>
              </a:xfrm>
              <a:prstGeom prst="rect">
                <a:avLst/>
              </a:prstGeom>
              <a:blipFill rotWithShape="1">
                <a:blip r:embed="rId7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>
            <a:off x="7190200" y="1385554"/>
            <a:ext cx="0" cy="7261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297820" y="2528554"/>
                <a:ext cx="340760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¬(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≤1)∨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≤1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7820" y="2528554"/>
                <a:ext cx="3407600" cy="461665"/>
              </a:xfrm>
              <a:prstGeom prst="rect">
                <a:avLst/>
              </a:prstGeom>
              <a:blipFill rotWithShape="1">
                <a:blip r:embed="rId8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/>
          <p:cNvCxnSpPr/>
          <p:nvPr/>
        </p:nvCxnSpPr>
        <p:spPr>
          <a:xfrm flipV="1">
            <a:off x="6484381" y="2223754"/>
            <a:ext cx="0" cy="304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894800" y="1809121"/>
            <a:ext cx="381000" cy="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968138" y="2223754"/>
            <a:ext cx="1138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Conflict</a:t>
            </a:r>
            <a:endParaRPr lang="en-US" sz="24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68138" y="2623454"/>
                <a:ext cx="304698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¬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≥2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∨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¬(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≤1)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138" y="2623454"/>
                <a:ext cx="3046988" cy="461665"/>
              </a:xfrm>
              <a:prstGeom prst="rect">
                <a:avLst/>
              </a:prstGeom>
              <a:blipFill rotWithShape="1">
                <a:blip r:embed="rId9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Group 29"/>
          <p:cNvGrpSpPr/>
          <p:nvPr/>
        </p:nvGrpSpPr>
        <p:grpSpPr>
          <a:xfrm>
            <a:off x="0" y="4028129"/>
            <a:ext cx="8611828" cy="2791484"/>
            <a:chOff x="111258" y="2357735"/>
            <a:chExt cx="8611828" cy="2791484"/>
          </a:xfrm>
        </p:grpSpPr>
        <p:sp>
          <p:nvSpPr>
            <p:cNvPr id="31" name="Rectangle 30"/>
            <p:cNvSpPr/>
            <p:nvPr/>
          </p:nvSpPr>
          <p:spPr>
            <a:xfrm>
              <a:off x="732971" y="3276602"/>
              <a:ext cx="7736114" cy="72612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874486" y="2357735"/>
                  <a:ext cx="78486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≥2,  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¬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≥1∨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𝑦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≥1</m:t>
                            </m:r>
                          </m:e>
                        </m:d>
                        <m:r>
                          <a:rPr lang="en-US" sz="2400" b="0" i="1" smtClean="0">
                            <a:latin typeface="Cambria Math"/>
                          </a:rPr>
                          <m:t>,  (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/>
                          </a:rPr>
                          <m:t>≤1∨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𝑥𝑦</m:t>
                        </m:r>
                        <m:r>
                          <a:rPr lang="en-US" sz="2400" b="0" i="1" smtClean="0">
                            <a:latin typeface="Cambria Math"/>
                          </a:rPr>
                          <m:t>&gt;1)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4486" y="2357735"/>
                  <a:ext cx="7848600" cy="461665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b="-1973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Rectangle 32"/>
                <p:cNvSpPr/>
                <p:nvPr/>
              </p:nvSpPr>
              <p:spPr>
                <a:xfrm>
                  <a:off x="940738" y="3464867"/>
                  <a:ext cx="1014124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4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≥2</m:t>
                        </m:r>
                      </m:oMath>
                    </m:oMathPara>
                  </a14:m>
                  <a:endParaRPr lang="en-US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3" name="Rectangle 3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0738" y="3464867"/>
                  <a:ext cx="1014124" cy="461665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b="-131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4" name="Straight Connector 33"/>
            <p:cNvCxnSpPr/>
            <p:nvPr/>
          </p:nvCxnSpPr>
          <p:spPr>
            <a:xfrm>
              <a:off x="1925833" y="3276602"/>
              <a:ext cx="0" cy="7261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Rectangle 34"/>
                <p:cNvSpPr/>
                <p:nvPr/>
              </p:nvSpPr>
              <p:spPr>
                <a:xfrm>
                  <a:off x="2057400" y="3464866"/>
                  <a:ext cx="1014124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i="1" smtClean="0">
                            <a:latin typeface="Cambria Math"/>
                          </a:rPr>
                          <m:t>≥1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35" name="Rectangle 3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57400" y="3464866"/>
                  <a:ext cx="1014124" cy="461665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b="-131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6" name="Straight Arrow Connector 35"/>
            <p:cNvCxnSpPr/>
            <p:nvPr/>
          </p:nvCxnSpPr>
          <p:spPr>
            <a:xfrm>
              <a:off x="1381548" y="2781300"/>
              <a:ext cx="0" cy="4191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3042495" y="3276600"/>
              <a:ext cx="0" cy="7261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>
              <a:off x="1828800" y="3695698"/>
              <a:ext cx="381000" cy="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Rectangle 39"/>
                <p:cNvSpPr/>
                <p:nvPr/>
              </p:nvSpPr>
              <p:spPr>
                <a:xfrm>
                  <a:off x="3172901" y="3429000"/>
                  <a:ext cx="1018099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/>
                          </a:rPr>
                          <m:t>𝑦</m:t>
                        </m:r>
                        <m:r>
                          <a:rPr lang="en-US" sz="2400" i="1" smtClean="0">
                            <a:latin typeface="Cambria Math"/>
                          </a:rPr>
                          <m:t>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40" name="Rectangle 3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72901" y="3429000"/>
                  <a:ext cx="1018099" cy="461665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2" name="Straight Arrow Connector 41"/>
            <p:cNvCxnSpPr/>
            <p:nvPr/>
          </p:nvCxnSpPr>
          <p:spPr>
            <a:xfrm>
              <a:off x="2895600" y="3695700"/>
              <a:ext cx="381000" cy="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3429000" y="2781300"/>
              <a:ext cx="0" cy="4191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4085771" y="3276604"/>
              <a:ext cx="0" cy="7261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Rectangle 44"/>
                <p:cNvSpPr/>
                <p:nvPr/>
              </p:nvSpPr>
              <p:spPr>
                <a:xfrm>
                  <a:off x="4114800" y="3429000"/>
                  <a:ext cx="2345129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¬(</m:t>
                        </m:r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≤1)</m:t>
                        </m:r>
                      </m:oMath>
                    </m:oMathPara>
                  </a14:m>
                  <a:endParaRPr lang="en-US" sz="2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5" name="Rectangle 4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14800" y="3429000"/>
                  <a:ext cx="2345129" cy="461665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 b="-21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6" name="Straight Connector 45"/>
            <p:cNvCxnSpPr/>
            <p:nvPr/>
          </p:nvCxnSpPr>
          <p:spPr>
            <a:xfrm>
              <a:off x="6371771" y="3276602"/>
              <a:ext cx="0" cy="7261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TextBox 46"/>
                <p:cNvSpPr txBox="1"/>
                <p:nvPr/>
              </p:nvSpPr>
              <p:spPr>
                <a:xfrm>
                  <a:off x="5061485" y="4482957"/>
                  <a:ext cx="340760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¬(</m:t>
                        </m:r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≤1)∨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≤1</m:t>
                        </m:r>
                      </m:oMath>
                    </m:oMathPara>
                  </a14:m>
                  <a:endParaRPr lang="en-US" sz="2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7" name="TextBox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61485" y="4482957"/>
                  <a:ext cx="3407600" cy="461665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 b="-1973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47"/>
                <p:cNvSpPr txBox="1"/>
                <p:nvPr/>
              </p:nvSpPr>
              <p:spPr>
                <a:xfrm>
                  <a:off x="111258" y="4687554"/>
                  <a:ext cx="389228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¬</m:t>
                        </m:r>
                        <m:d>
                          <m:d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≥2</m:t>
                            </m:r>
                          </m:e>
                        </m:d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∨¬(</m:t>
                        </m:r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≤1)</m:t>
                        </m:r>
                      </m:oMath>
                    </m:oMathPara>
                  </a14:m>
                  <a:endParaRPr lang="en-US" sz="2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8" name="TextBox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1258" y="4687554"/>
                  <a:ext cx="3892284" cy="461665"/>
                </a:xfrm>
                <a:prstGeom prst="rect">
                  <a:avLst/>
                </a:prstGeom>
                <a:blipFill rotWithShape="1">
                  <a:blip r:embed="rId16"/>
                  <a:stretch>
                    <a:fillRect b="-1973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9" name="Elbow Connector 48"/>
            <p:cNvCxnSpPr>
              <a:stCxn id="33" idx="2"/>
            </p:cNvCxnSpPr>
            <p:nvPr/>
          </p:nvCxnSpPr>
          <p:spPr>
            <a:xfrm rot="5400000" flipH="1" flipV="1">
              <a:off x="2897771" y="2404826"/>
              <a:ext cx="71734" cy="2971677"/>
            </a:xfrm>
            <a:prstGeom prst="bentConnector4">
              <a:avLst>
                <a:gd name="adj1" fmla="val -784051"/>
                <a:gd name="adj2" fmla="val 72207"/>
              </a:avLst>
            </a:prstGeom>
            <a:ln w="25400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0" name="Elbow Connector 49"/>
            <p:cNvCxnSpPr>
              <a:stCxn id="48" idx="3"/>
            </p:cNvCxnSpPr>
            <p:nvPr/>
          </p:nvCxnSpPr>
          <p:spPr>
            <a:xfrm flipV="1">
              <a:off x="4003542" y="3854797"/>
              <a:ext cx="790386" cy="1063590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5473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89400" y="1385554"/>
            <a:ext cx="7736114" cy="7261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901886" y="457200"/>
                <a:ext cx="7848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≥2,  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¬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≥1∨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≥1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,  (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≤1∨</m:t>
                      </m:r>
                      <m:r>
                        <a:rPr lang="en-US" sz="2400" b="0" i="1" smtClean="0">
                          <a:latin typeface="Cambria Math"/>
                        </a:rPr>
                        <m:t>𝑥𝑦</m:t>
                      </m:r>
                      <m:r>
                        <a:rPr lang="en-US" sz="2400" b="0" i="1" smtClean="0">
                          <a:latin typeface="Cambria Math"/>
                        </a:rPr>
                        <m:t>&gt;1)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886" y="457200"/>
                <a:ext cx="7848600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968138" y="1578286"/>
                <a:ext cx="10141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≥2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138" y="1578286"/>
                <a:ext cx="1014124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1982262" y="1385554"/>
            <a:ext cx="0" cy="726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2084800" y="1578285"/>
                <a:ext cx="10141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𝑥</m:t>
                      </m:r>
                      <m:r>
                        <a:rPr lang="en-US" sz="2400" i="1" smtClean="0">
                          <a:latin typeface="Cambria Math"/>
                        </a:rPr>
                        <m:t>≥1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4800" y="1578285"/>
                <a:ext cx="1014124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>
            <a:off x="1408948" y="880765"/>
            <a:ext cx="0" cy="4191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098924" y="1385552"/>
            <a:ext cx="0" cy="726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856200" y="1809117"/>
            <a:ext cx="381000" cy="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200301" y="1542419"/>
                <a:ext cx="101809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i="1" smtClean="0">
                          <a:latin typeface="Cambria Math"/>
                        </a:rPr>
                        <m:t>≥</m:t>
                      </m:r>
                      <m:r>
                        <a:rPr lang="en-US" sz="24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301" y="1542419"/>
                <a:ext cx="1018099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>
            <a:off x="2923000" y="1809119"/>
            <a:ext cx="381000" cy="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456400" y="880765"/>
            <a:ext cx="0" cy="4191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142200" y="1385556"/>
            <a:ext cx="0" cy="726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142200" y="1542419"/>
                <a:ext cx="185942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≤1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2200" y="1542419"/>
                <a:ext cx="1859420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>
            <a:off x="5971000" y="1385554"/>
            <a:ext cx="0" cy="726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6176076" y="1537954"/>
                <a:ext cx="10141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≤1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6076" y="1537954"/>
                <a:ext cx="1014124" cy="461665"/>
              </a:xfrm>
              <a:prstGeom prst="rect">
                <a:avLst/>
              </a:prstGeom>
              <a:blipFill rotWithShape="1">
                <a:blip r:embed="rId7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>
            <a:off x="7190200" y="1385554"/>
            <a:ext cx="0" cy="7261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297820" y="2528554"/>
                <a:ext cx="340760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¬(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≤1)∨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≤1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7820" y="2528554"/>
                <a:ext cx="3407600" cy="461665"/>
              </a:xfrm>
              <a:prstGeom prst="rect">
                <a:avLst/>
              </a:prstGeom>
              <a:blipFill rotWithShape="1">
                <a:blip r:embed="rId8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/>
          <p:cNvCxnSpPr/>
          <p:nvPr/>
        </p:nvCxnSpPr>
        <p:spPr>
          <a:xfrm flipV="1">
            <a:off x="6484381" y="2223754"/>
            <a:ext cx="0" cy="304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894800" y="1809121"/>
            <a:ext cx="381000" cy="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968138" y="2223754"/>
            <a:ext cx="1138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Conflict</a:t>
            </a:r>
            <a:endParaRPr lang="en-US" sz="24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68138" y="2623454"/>
                <a:ext cx="304698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¬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≥2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∨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¬(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≤1)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138" y="2623454"/>
                <a:ext cx="3046988" cy="461665"/>
              </a:xfrm>
              <a:prstGeom prst="rect">
                <a:avLst/>
              </a:prstGeom>
              <a:blipFill rotWithShape="1">
                <a:blip r:embed="rId9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Group 29"/>
          <p:cNvGrpSpPr/>
          <p:nvPr/>
        </p:nvGrpSpPr>
        <p:grpSpPr>
          <a:xfrm>
            <a:off x="0" y="4028129"/>
            <a:ext cx="8611828" cy="2791484"/>
            <a:chOff x="111258" y="2357735"/>
            <a:chExt cx="8611828" cy="2791484"/>
          </a:xfrm>
        </p:grpSpPr>
        <p:sp>
          <p:nvSpPr>
            <p:cNvPr id="31" name="Rectangle 30"/>
            <p:cNvSpPr/>
            <p:nvPr/>
          </p:nvSpPr>
          <p:spPr>
            <a:xfrm>
              <a:off x="732971" y="3276602"/>
              <a:ext cx="7736114" cy="72612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874486" y="2357735"/>
                  <a:ext cx="78486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≥2,  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¬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≥1∨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𝑦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≥1</m:t>
                            </m:r>
                          </m:e>
                        </m:d>
                        <m:r>
                          <a:rPr lang="en-US" sz="2400" b="0" i="1" smtClean="0">
                            <a:latin typeface="Cambria Math"/>
                          </a:rPr>
                          <m:t>,  (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/>
                          </a:rPr>
                          <m:t>≤1∨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𝑥𝑦</m:t>
                        </m:r>
                        <m:r>
                          <a:rPr lang="en-US" sz="2400" b="0" i="1" smtClean="0">
                            <a:latin typeface="Cambria Math"/>
                          </a:rPr>
                          <m:t>&gt;1)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4486" y="2357735"/>
                  <a:ext cx="7848600" cy="461665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b="-1973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Rectangle 32"/>
                <p:cNvSpPr/>
                <p:nvPr/>
              </p:nvSpPr>
              <p:spPr>
                <a:xfrm>
                  <a:off x="940738" y="3464867"/>
                  <a:ext cx="1014124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4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≥2</m:t>
                        </m:r>
                      </m:oMath>
                    </m:oMathPara>
                  </a14:m>
                  <a:endParaRPr lang="en-US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3" name="Rectangle 3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0738" y="3464867"/>
                  <a:ext cx="1014124" cy="461665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b="-131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4" name="Straight Connector 33"/>
            <p:cNvCxnSpPr/>
            <p:nvPr/>
          </p:nvCxnSpPr>
          <p:spPr>
            <a:xfrm>
              <a:off x="1925833" y="3276602"/>
              <a:ext cx="0" cy="7261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Rectangle 34"/>
                <p:cNvSpPr/>
                <p:nvPr/>
              </p:nvSpPr>
              <p:spPr>
                <a:xfrm>
                  <a:off x="2057400" y="3464866"/>
                  <a:ext cx="1014124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i="1" smtClean="0">
                            <a:latin typeface="Cambria Math"/>
                          </a:rPr>
                          <m:t>≥1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35" name="Rectangle 3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57400" y="3464866"/>
                  <a:ext cx="1014124" cy="461665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b="-131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6" name="Straight Arrow Connector 35"/>
            <p:cNvCxnSpPr/>
            <p:nvPr/>
          </p:nvCxnSpPr>
          <p:spPr>
            <a:xfrm>
              <a:off x="1381548" y="2781300"/>
              <a:ext cx="0" cy="4191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3042495" y="3276600"/>
              <a:ext cx="0" cy="7261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>
              <a:off x="1828800" y="3695698"/>
              <a:ext cx="381000" cy="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Rectangle 39"/>
                <p:cNvSpPr/>
                <p:nvPr/>
              </p:nvSpPr>
              <p:spPr>
                <a:xfrm>
                  <a:off x="3172901" y="3429000"/>
                  <a:ext cx="1018099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/>
                          </a:rPr>
                          <m:t>𝑦</m:t>
                        </m:r>
                        <m:r>
                          <a:rPr lang="en-US" sz="2400" i="1" smtClean="0">
                            <a:latin typeface="Cambria Math"/>
                          </a:rPr>
                          <m:t>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40" name="Rectangle 3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72901" y="3429000"/>
                  <a:ext cx="1018099" cy="461665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2" name="Straight Arrow Connector 41"/>
            <p:cNvCxnSpPr/>
            <p:nvPr/>
          </p:nvCxnSpPr>
          <p:spPr>
            <a:xfrm>
              <a:off x="2895600" y="3695700"/>
              <a:ext cx="381000" cy="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3429000" y="2781300"/>
              <a:ext cx="0" cy="4191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4085771" y="3276604"/>
              <a:ext cx="0" cy="7261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Rectangle 44"/>
                <p:cNvSpPr/>
                <p:nvPr/>
              </p:nvSpPr>
              <p:spPr>
                <a:xfrm>
                  <a:off x="4114800" y="3429000"/>
                  <a:ext cx="2345129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¬(</m:t>
                        </m:r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≤1)</m:t>
                        </m:r>
                      </m:oMath>
                    </m:oMathPara>
                  </a14:m>
                  <a:endParaRPr lang="en-US" sz="2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5" name="Rectangle 4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14800" y="3429000"/>
                  <a:ext cx="2345129" cy="461665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 b="-21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6" name="Straight Connector 45"/>
            <p:cNvCxnSpPr/>
            <p:nvPr/>
          </p:nvCxnSpPr>
          <p:spPr>
            <a:xfrm>
              <a:off x="6371771" y="3276602"/>
              <a:ext cx="0" cy="7261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TextBox 46"/>
                <p:cNvSpPr txBox="1"/>
                <p:nvPr/>
              </p:nvSpPr>
              <p:spPr>
                <a:xfrm>
                  <a:off x="5061485" y="4482957"/>
                  <a:ext cx="340760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¬(</m:t>
                        </m:r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≤1)∨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≤1</m:t>
                        </m:r>
                      </m:oMath>
                    </m:oMathPara>
                  </a14:m>
                  <a:endParaRPr lang="en-US" sz="2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7" name="TextBox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61485" y="4482957"/>
                  <a:ext cx="3407600" cy="461665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 b="-1973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47"/>
                <p:cNvSpPr txBox="1"/>
                <p:nvPr/>
              </p:nvSpPr>
              <p:spPr>
                <a:xfrm>
                  <a:off x="111258" y="4687554"/>
                  <a:ext cx="389228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¬</m:t>
                        </m:r>
                        <m:d>
                          <m:d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≥2</m:t>
                            </m:r>
                          </m:e>
                        </m:d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∨¬(</m:t>
                        </m:r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≤1)</m:t>
                        </m:r>
                      </m:oMath>
                    </m:oMathPara>
                  </a14:m>
                  <a:endParaRPr lang="en-US" sz="2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8" name="TextBox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1258" y="4687554"/>
                  <a:ext cx="3892284" cy="461665"/>
                </a:xfrm>
                <a:prstGeom prst="rect">
                  <a:avLst/>
                </a:prstGeom>
                <a:blipFill rotWithShape="1">
                  <a:blip r:embed="rId16"/>
                  <a:stretch>
                    <a:fillRect b="-1973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9" name="Elbow Connector 48"/>
            <p:cNvCxnSpPr>
              <a:stCxn id="33" idx="2"/>
            </p:cNvCxnSpPr>
            <p:nvPr/>
          </p:nvCxnSpPr>
          <p:spPr>
            <a:xfrm rot="5400000" flipH="1" flipV="1">
              <a:off x="2897771" y="2404826"/>
              <a:ext cx="71734" cy="2971677"/>
            </a:xfrm>
            <a:prstGeom prst="bentConnector4">
              <a:avLst>
                <a:gd name="adj1" fmla="val -784051"/>
                <a:gd name="adj2" fmla="val 72207"/>
              </a:avLst>
            </a:prstGeom>
            <a:ln w="25400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0" name="Elbow Connector 49"/>
            <p:cNvCxnSpPr>
              <a:stCxn id="48" idx="3"/>
            </p:cNvCxnSpPr>
            <p:nvPr/>
          </p:nvCxnSpPr>
          <p:spPr>
            <a:xfrm flipV="1">
              <a:off x="4003542" y="3854797"/>
              <a:ext cx="790386" cy="1063590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51" name="Oval 50"/>
          <p:cNvSpPr/>
          <p:nvPr/>
        </p:nvSpPr>
        <p:spPr>
          <a:xfrm>
            <a:off x="950463" y="1344167"/>
            <a:ext cx="916969" cy="80857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52" name="Oval 51"/>
          <p:cNvSpPr/>
          <p:nvPr/>
        </p:nvSpPr>
        <p:spPr>
          <a:xfrm>
            <a:off x="2057873" y="1331811"/>
            <a:ext cx="916969" cy="80857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53" name="Oval 52"/>
          <p:cNvSpPr/>
          <p:nvPr/>
        </p:nvSpPr>
        <p:spPr>
          <a:xfrm>
            <a:off x="3162773" y="1344332"/>
            <a:ext cx="916969" cy="80857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54" name="Oval 53"/>
          <p:cNvSpPr/>
          <p:nvPr/>
        </p:nvSpPr>
        <p:spPr>
          <a:xfrm>
            <a:off x="798050" y="4925936"/>
            <a:ext cx="916969" cy="80857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55" name="Oval 54"/>
          <p:cNvSpPr/>
          <p:nvPr/>
        </p:nvSpPr>
        <p:spPr>
          <a:xfrm>
            <a:off x="1886451" y="4946994"/>
            <a:ext cx="916969" cy="80857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56" name="Oval 55"/>
          <p:cNvSpPr/>
          <p:nvPr/>
        </p:nvSpPr>
        <p:spPr>
          <a:xfrm>
            <a:off x="2997915" y="4925935"/>
            <a:ext cx="916969" cy="80857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57" name="Oval 56"/>
          <p:cNvSpPr/>
          <p:nvPr/>
        </p:nvSpPr>
        <p:spPr>
          <a:xfrm>
            <a:off x="4367701" y="4925934"/>
            <a:ext cx="916969" cy="80857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58" name="Oval 57"/>
          <p:cNvSpPr/>
          <p:nvPr/>
        </p:nvSpPr>
        <p:spPr>
          <a:xfrm>
            <a:off x="4687528" y="1525107"/>
            <a:ext cx="564588" cy="47701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59" name="Oval 58"/>
          <p:cNvSpPr/>
          <p:nvPr/>
        </p:nvSpPr>
        <p:spPr>
          <a:xfrm>
            <a:off x="6085300" y="1331811"/>
            <a:ext cx="916969" cy="80857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01768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procedures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48240"/>
              </p:ext>
            </p:extLst>
          </p:nvPr>
        </p:nvGraphicFramePr>
        <p:xfrm>
          <a:off x="1600200" y="2362200"/>
          <a:ext cx="60960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Resolution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DPLL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Proof-finder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Model-finder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Saturation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Search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569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76914" y="1404333"/>
                <a:ext cx="7848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&lt;1∨</m:t>
                      </m:r>
                      <m:r>
                        <a:rPr lang="en-US" sz="2400" b="0" i="1" smtClean="0">
                          <a:latin typeface="Cambria Math"/>
                        </a:rPr>
                        <m:t>𝑝</m:t>
                      </m:r>
                      <m:r>
                        <a:rPr lang="en-US" sz="2400" b="0" i="1" smtClean="0">
                          <a:latin typeface="Cambria Math"/>
                        </a:rPr>
                        <m:t>,  ¬</m:t>
                      </m:r>
                      <m:r>
                        <a:rPr lang="en-US" sz="2400" b="0" i="1" smtClean="0">
                          <a:latin typeface="Cambria Math"/>
                        </a:rPr>
                        <m:t>𝑝</m:t>
                      </m:r>
                      <m:r>
                        <a:rPr lang="en-US" sz="2400" b="0" i="1" smtClean="0">
                          <a:latin typeface="Cambria Math"/>
                        </a:rPr>
                        <m:t>∨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914" y="1404333"/>
                <a:ext cx="7848600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Rectangle 59"/>
          <p:cNvSpPr/>
          <p:nvPr/>
        </p:nvSpPr>
        <p:spPr>
          <a:xfrm>
            <a:off x="789400" y="2093268"/>
            <a:ext cx="7736114" cy="7261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/>
          <p:nvPr/>
        </p:nvCxnSpPr>
        <p:spPr>
          <a:xfrm>
            <a:off x="1982262" y="2093268"/>
            <a:ext cx="0" cy="726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940887" y="2225501"/>
                <a:ext cx="104137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→1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887" y="2225501"/>
                <a:ext cx="1041375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err="1" smtClean="0"/>
              <a:t>MCSat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86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6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76914" y="1404333"/>
                <a:ext cx="7848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&lt;1∨</m:t>
                      </m:r>
                      <m:r>
                        <a:rPr lang="en-US" sz="2400" b="0" i="1" smtClean="0">
                          <a:latin typeface="Cambria Math"/>
                        </a:rPr>
                        <m:t>𝑝</m:t>
                      </m:r>
                      <m:r>
                        <a:rPr lang="en-US" sz="2400" b="0" i="1" smtClean="0">
                          <a:latin typeface="Cambria Math"/>
                        </a:rPr>
                        <m:t>,  ¬</m:t>
                      </m:r>
                      <m:r>
                        <a:rPr lang="en-US" sz="2400" b="0" i="1" smtClean="0">
                          <a:latin typeface="Cambria Math"/>
                        </a:rPr>
                        <m:t>𝑝</m:t>
                      </m:r>
                      <m:r>
                        <a:rPr lang="en-US" sz="2400" b="0" i="1" smtClean="0">
                          <a:latin typeface="Cambria Math"/>
                        </a:rPr>
                        <m:t>∨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914" y="1404333"/>
                <a:ext cx="7848600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Rectangle 59"/>
          <p:cNvSpPr/>
          <p:nvPr/>
        </p:nvSpPr>
        <p:spPr>
          <a:xfrm>
            <a:off x="789400" y="2225501"/>
            <a:ext cx="7736114" cy="7261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/>
          <p:nvPr/>
        </p:nvCxnSpPr>
        <p:spPr>
          <a:xfrm>
            <a:off x="1982262" y="2225501"/>
            <a:ext cx="0" cy="726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940887" y="2357734"/>
                <a:ext cx="104137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→1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887" y="2357734"/>
                <a:ext cx="1041375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err="1" smtClean="0"/>
              <a:t>MCSat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172010" y="2354104"/>
                <a:ext cx="44492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𝑝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2010" y="2354104"/>
                <a:ext cx="444929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>
            <a:off x="2743200" y="2209800"/>
            <a:ext cx="0" cy="726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2514600" y="1790700"/>
            <a:ext cx="685800" cy="4191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118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76914" y="1404333"/>
                <a:ext cx="7848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&lt;1∨</m:t>
                      </m:r>
                      <m:r>
                        <a:rPr lang="en-US" sz="2400" b="0" i="1" smtClean="0">
                          <a:latin typeface="Cambria Math"/>
                        </a:rPr>
                        <m:t>𝑝</m:t>
                      </m:r>
                      <m:r>
                        <a:rPr lang="en-US" sz="2400" b="0" i="1" smtClean="0">
                          <a:latin typeface="Cambria Math"/>
                        </a:rPr>
                        <m:t>,  ¬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𝑝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∨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914" y="1404333"/>
                <a:ext cx="7848600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Rectangle 59"/>
          <p:cNvSpPr/>
          <p:nvPr/>
        </p:nvSpPr>
        <p:spPr>
          <a:xfrm>
            <a:off x="789400" y="2225501"/>
            <a:ext cx="7736114" cy="7261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/>
          <p:nvPr/>
        </p:nvCxnSpPr>
        <p:spPr>
          <a:xfrm>
            <a:off x="1982262" y="2225501"/>
            <a:ext cx="0" cy="726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940887" y="2357734"/>
                <a:ext cx="104137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→1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887" y="2357734"/>
                <a:ext cx="1041375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err="1" smtClean="0"/>
              <a:t>MCSat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172010" y="2354104"/>
                <a:ext cx="44492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𝑝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2010" y="2354104"/>
                <a:ext cx="444929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>
            <a:off x="2743200" y="2209800"/>
            <a:ext cx="0" cy="726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2514600" y="1790700"/>
            <a:ext cx="685800" cy="4191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962400" y="3200400"/>
            <a:ext cx="35584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Conflict (evaluates to false)</a:t>
            </a:r>
            <a:endParaRPr lang="en-US" sz="24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3217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76914" y="1404333"/>
                <a:ext cx="7848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&lt;1∨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𝑝</m:t>
                      </m:r>
                      <m:r>
                        <a:rPr lang="en-US" sz="2400" b="0" i="1" smtClean="0">
                          <a:latin typeface="Cambria Math"/>
                        </a:rPr>
                        <m:t>, 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¬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𝑝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∨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914" y="1404333"/>
                <a:ext cx="7848600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Rectangle 59"/>
          <p:cNvSpPr/>
          <p:nvPr/>
        </p:nvSpPr>
        <p:spPr>
          <a:xfrm>
            <a:off x="789400" y="2225501"/>
            <a:ext cx="7736114" cy="7261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/>
          <p:nvPr/>
        </p:nvCxnSpPr>
        <p:spPr>
          <a:xfrm>
            <a:off x="1982262" y="2225501"/>
            <a:ext cx="0" cy="726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940887" y="2357734"/>
                <a:ext cx="104137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→1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887" y="2357734"/>
                <a:ext cx="1041375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err="1" smtClean="0"/>
              <a:t>MCSat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172010" y="2354104"/>
                <a:ext cx="44492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𝑝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2010" y="2354104"/>
                <a:ext cx="444929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>
            <a:off x="2743200" y="2209800"/>
            <a:ext cx="0" cy="726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2514600" y="1790700"/>
            <a:ext cx="685800" cy="4191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962400" y="3200400"/>
            <a:ext cx="1608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New clause</a:t>
            </a:r>
            <a:endParaRPr lang="en-US" sz="2400" dirty="0">
              <a:solidFill>
                <a:srgbClr val="FF00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89400" y="3662065"/>
                <a:ext cx="7848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&lt;1∨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400" y="3662065"/>
                <a:ext cx="7848600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091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76914" y="1404333"/>
                <a:ext cx="7848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&lt;1∨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𝑝</m:t>
                      </m:r>
                      <m:r>
                        <a:rPr lang="en-US" sz="2400" b="0" i="1" smtClean="0">
                          <a:latin typeface="Cambria Math"/>
                        </a:rPr>
                        <m:t>, 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¬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𝑝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∨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914" y="1404333"/>
                <a:ext cx="7848600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Rectangle 59"/>
          <p:cNvSpPr/>
          <p:nvPr/>
        </p:nvSpPr>
        <p:spPr>
          <a:xfrm>
            <a:off x="789400" y="2225501"/>
            <a:ext cx="7736114" cy="7261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/>
          <p:nvPr/>
        </p:nvCxnSpPr>
        <p:spPr>
          <a:xfrm>
            <a:off x="1982262" y="2225501"/>
            <a:ext cx="0" cy="726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940887" y="2357734"/>
                <a:ext cx="104137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→1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887" y="2357734"/>
                <a:ext cx="1041375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err="1" smtClean="0"/>
              <a:t>MCSat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172010" y="2354104"/>
                <a:ext cx="44492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𝑝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2010" y="2354104"/>
                <a:ext cx="444929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>
            <a:off x="2743200" y="2209800"/>
            <a:ext cx="0" cy="726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2514600" y="1790700"/>
            <a:ext cx="685800" cy="4191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962400" y="3200400"/>
            <a:ext cx="1608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New clause</a:t>
            </a:r>
            <a:endParaRPr lang="en-US" sz="2400" dirty="0">
              <a:solidFill>
                <a:srgbClr val="FF00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89400" y="3662065"/>
                <a:ext cx="7848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&lt;1∨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400" y="3662065"/>
                <a:ext cx="7848600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845643" y="4419600"/>
            <a:ext cx="7736114" cy="7261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940887" y="4551833"/>
                <a:ext cx="10141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&lt;1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887" y="4551833"/>
                <a:ext cx="1014124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>
            <a:off x="1955011" y="4419599"/>
            <a:ext cx="0" cy="726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778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76914" y="1404333"/>
                <a:ext cx="7848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&lt;1∨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𝑝</m:t>
                      </m:r>
                      <m:r>
                        <a:rPr lang="en-US" sz="2400" b="0" i="1" smtClean="0">
                          <a:latin typeface="Cambria Math"/>
                        </a:rPr>
                        <m:t>, 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¬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𝑝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∨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914" y="1404333"/>
                <a:ext cx="7848600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Rectangle 59"/>
          <p:cNvSpPr/>
          <p:nvPr/>
        </p:nvSpPr>
        <p:spPr>
          <a:xfrm>
            <a:off x="789400" y="2225501"/>
            <a:ext cx="7736114" cy="7261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/>
          <p:nvPr/>
        </p:nvCxnSpPr>
        <p:spPr>
          <a:xfrm>
            <a:off x="1982262" y="2225501"/>
            <a:ext cx="0" cy="726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940887" y="2357734"/>
                <a:ext cx="104137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→1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887" y="2357734"/>
                <a:ext cx="1041375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err="1" smtClean="0"/>
              <a:t>MCSat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172010" y="2354104"/>
                <a:ext cx="44492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𝑝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2010" y="2354104"/>
                <a:ext cx="444929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>
            <a:off x="2743200" y="2209800"/>
            <a:ext cx="0" cy="726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2514600" y="1790700"/>
            <a:ext cx="685800" cy="4191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962400" y="3200400"/>
            <a:ext cx="1608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New clause</a:t>
            </a:r>
            <a:endParaRPr lang="en-US" sz="2400" dirty="0">
              <a:solidFill>
                <a:srgbClr val="FF00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89400" y="3662065"/>
                <a:ext cx="7848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&lt;1∨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400" y="3662065"/>
                <a:ext cx="7848600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845643" y="4419600"/>
            <a:ext cx="7736114" cy="7261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940887" y="4551833"/>
                <a:ext cx="10141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&lt;1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887" y="4551833"/>
                <a:ext cx="1014124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>
            <a:off x="1955011" y="4419599"/>
            <a:ext cx="0" cy="726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935989" y="2209800"/>
            <a:ext cx="916969" cy="80857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6" name="Oval 15"/>
          <p:cNvSpPr/>
          <p:nvPr/>
        </p:nvSpPr>
        <p:spPr>
          <a:xfrm>
            <a:off x="1066800" y="4557276"/>
            <a:ext cx="564588" cy="47701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7" name="Oval 16"/>
          <p:cNvSpPr/>
          <p:nvPr/>
        </p:nvSpPr>
        <p:spPr>
          <a:xfrm>
            <a:off x="1213854" y="2467010"/>
            <a:ext cx="270479" cy="243114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12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MCSat</a:t>
            </a:r>
            <a:r>
              <a:rPr lang="en-US" dirty="0" smtClean="0"/>
              <a:t>: Architecture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3438071"/>
            <a:ext cx="7391400" cy="7529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3433534"/>
            <a:ext cx="0" cy="7574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09800" y="3443514"/>
            <a:ext cx="0" cy="7474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895600" y="3443514"/>
            <a:ext cx="0" cy="7474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1748971" y="1524000"/>
            <a:ext cx="2133600" cy="1066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Arithmetic</a:t>
            </a:r>
            <a:endParaRPr lang="en-US" sz="2400" dirty="0"/>
          </a:p>
        </p:txBody>
      </p:sp>
      <p:sp>
        <p:nvSpPr>
          <p:cNvPr id="13" name="Oval 12"/>
          <p:cNvSpPr/>
          <p:nvPr/>
        </p:nvSpPr>
        <p:spPr>
          <a:xfrm>
            <a:off x="1752600" y="4953000"/>
            <a:ext cx="2133600" cy="1066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Boolean</a:t>
            </a:r>
            <a:endParaRPr lang="en-US" sz="2400" dirty="0"/>
          </a:p>
        </p:txBody>
      </p:sp>
      <p:sp>
        <p:nvSpPr>
          <p:cNvPr id="14" name="Oval 13"/>
          <p:cNvSpPr/>
          <p:nvPr/>
        </p:nvSpPr>
        <p:spPr>
          <a:xfrm>
            <a:off x="4724400" y="4953000"/>
            <a:ext cx="2133600" cy="1066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Lists</a:t>
            </a:r>
            <a:endParaRPr lang="en-US" sz="2400" dirty="0"/>
          </a:p>
        </p:txBody>
      </p:sp>
      <p:sp>
        <p:nvSpPr>
          <p:cNvPr id="15" name="Oval 14"/>
          <p:cNvSpPr/>
          <p:nvPr/>
        </p:nvSpPr>
        <p:spPr>
          <a:xfrm>
            <a:off x="4749800" y="1524000"/>
            <a:ext cx="2133600" cy="1066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Arrays</a:t>
            </a:r>
            <a:endParaRPr lang="en-US" sz="24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3581400" y="3429000"/>
            <a:ext cx="0" cy="7474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343400" y="3429000"/>
            <a:ext cx="0" cy="7474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105400" y="3429000"/>
            <a:ext cx="0" cy="7474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867400" y="3429000"/>
            <a:ext cx="0" cy="7474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Up-Down Arrow 19"/>
          <p:cNvSpPr/>
          <p:nvPr/>
        </p:nvSpPr>
        <p:spPr>
          <a:xfrm>
            <a:off x="2815771" y="2743200"/>
            <a:ext cx="384629" cy="6096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Up-Down Arrow 20"/>
          <p:cNvSpPr/>
          <p:nvPr/>
        </p:nvSpPr>
        <p:spPr>
          <a:xfrm>
            <a:off x="2815771" y="4267200"/>
            <a:ext cx="384629" cy="6096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Up-Down Arrow 21"/>
          <p:cNvSpPr/>
          <p:nvPr/>
        </p:nvSpPr>
        <p:spPr>
          <a:xfrm>
            <a:off x="5675085" y="2743200"/>
            <a:ext cx="384629" cy="6096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Up-Down Arrow 22"/>
          <p:cNvSpPr/>
          <p:nvPr/>
        </p:nvSpPr>
        <p:spPr>
          <a:xfrm>
            <a:off x="5700484" y="4267200"/>
            <a:ext cx="384629" cy="6096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66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MCSat</a:t>
            </a:r>
            <a:r>
              <a:rPr lang="en-US" dirty="0" smtClean="0"/>
              <a:t>: development</a:t>
            </a:r>
            <a:endParaRPr lang="en-US" dirty="0"/>
          </a:p>
        </p:txBody>
      </p:sp>
      <p:pic>
        <p:nvPicPr>
          <p:cNvPr id="2050" name="Picture 2" descr="Z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438399"/>
            <a:ext cx="185378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VC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209799"/>
            <a:ext cx="1524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158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Resolution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416081" y="3810000"/>
                <a:ext cx="6080960" cy="26776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</a:rPr>
                  <a:t>Improvements</a:t>
                </a:r>
              </a:p>
              <a:p>
                <a:r>
                  <a:rPr lang="en-US" sz="2800" dirty="0" smtClean="0"/>
                  <a:t>Delete tautologies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𝑙</m:t>
                    </m:r>
                    <m:r>
                      <a:rPr lang="en-US" sz="2800" b="0" i="1" smtClean="0">
                        <a:latin typeface="Cambria Math"/>
                      </a:rPr>
                      <m:t>∨¬</m:t>
                    </m:r>
                    <m:r>
                      <a:rPr lang="en-US" sz="2800" b="0" i="1" smtClean="0">
                        <a:latin typeface="Cambria Math"/>
                      </a:rPr>
                      <m:t>𝑙</m:t>
                    </m:r>
                    <m:r>
                      <a:rPr lang="en-US" sz="2800" b="0" i="1" smtClean="0">
                        <a:latin typeface="Cambria Math"/>
                      </a:rPr>
                      <m:t>∨</m:t>
                    </m:r>
                    <m:r>
                      <a:rPr lang="en-US" sz="2800" b="0" i="1" smtClean="0">
                        <a:latin typeface="Cambria Math"/>
                      </a:rPr>
                      <m:t>𝐶</m:t>
                    </m:r>
                  </m:oMath>
                </a14:m>
                <a:endParaRPr lang="en-US" sz="2800" dirty="0" smtClean="0"/>
              </a:p>
              <a:p>
                <a:r>
                  <a:rPr lang="en-US" sz="2800" dirty="0" smtClean="0"/>
                  <a:t>Ordered Resolution</a:t>
                </a:r>
              </a:p>
              <a:p>
                <a:r>
                  <a:rPr lang="en-US" sz="2800" dirty="0" err="1" smtClean="0"/>
                  <a:t>Subsumption</a:t>
                </a:r>
                <a:r>
                  <a:rPr lang="en-US" sz="2800" dirty="0" smtClean="0"/>
                  <a:t> (delete redundant clauses)</a:t>
                </a:r>
              </a:p>
              <a:p>
                <a:r>
                  <a:rPr lang="en-US" sz="2800" dirty="0"/>
                  <a:t>	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𝐶</m:t>
                    </m:r>
                    <m:r>
                      <a:rPr lang="en-US" sz="2800" b="0" i="1" smtClean="0">
                        <a:latin typeface="Cambria Math"/>
                      </a:rPr>
                      <m:t> </m:t>
                    </m:r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/>
                      </a:rPr>
                      <m:t>𝑠𝑢𝑏𝑠𝑢𝑚𝑒𝑠</m:t>
                    </m:r>
                    <m:r>
                      <a:rPr lang="en-US" sz="2800" b="0" i="1" smtClean="0">
                        <a:latin typeface="Cambria Math"/>
                      </a:rPr>
                      <m:t> </m:t>
                    </m:r>
                    <m:r>
                      <a:rPr lang="en-US" sz="2800" b="0" i="1" smtClean="0">
                        <a:latin typeface="Cambria Math"/>
                      </a:rPr>
                      <m:t>𝐶</m:t>
                    </m:r>
                    <m:r>
                      <a:rPr lang="en-US" sz="2800" b="0" i="1" smtClean="0">
                        <a:latin typeface="Cambria Math"/>
                      </a:rPr>
                      <m:t>∨</m:t>
                    </m:r>
                    <m:r>
                      <a:rPr lang="en-US" sz="2800" b="0" i="1" smtClean="0">
                        <a:latin typeface="Cambria Math"/>
                      </a:rPr>
                      <m:t>𝐷</m:t>
                    </m:r>
                  </m:oMath>
                </a14:m>
                <a:endParaRPr lang="en-US" sz="2800" dirty="0" smtClean="0"/>
              </a:p>
              <a:p>
                <a:r>
                  <a:rPr lang="en-US" sz="2800" dirty="0" smtClean="0"/>
                  <a:t>…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6081" y="3810000"/>
                <a:ext cx="6080960" cy="2677656"/>
              </a:xfrm>
              <a:prstGeom prst="rect">
                <a:avLst/>
              </a:prstGeom>
              <a:blipFill rotWithShape="1">
                <a:blip r:embed="rId2"/>
                <a:stretch>
                  <a:fillRect l="-2004" t="-2050" r="-1102" b="-5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5407100"/>
                  </p:ext>
                </p:extLst>
              </p:nvPr>
            </p:nvGraphicFramePr>
            <p:xfrm>
              <a:off x="1828800" y="1600200"/>
              <a:ext cx="6096000" cy="2499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667000"/>
                    <a:gridCol w="717519"/>
                    <a:gridCol w="2711481"/>
                  </a:tblGrid>
                  <a:tr h="941294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sz="3200" b="0" i="1" smtClean="0">
                                  <a:latin typeface="Cambria Math"/>
                                </a:rPr>
                                <m:t>𝐶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∨</m:t>
                              </m:r>
                              <m:r>
                                <a:rPr lang="en-US" sz="32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𝑙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,</m:t>
                              </m:r>
                            </m:oMath>
                          </a14:m>
                          <a:r>
                            <a:rPr lang="en-US" sz="3200" b="0" i="1" dirty="0" smtClean="0">
                              <a:latin typeface="Cambria Math"/>
                            </a:rPr>
                            <a:t>    </a:t>
                          </a:r>
                          <a14:m>
                            <m:oMath xmlns:m="http://schemas.openxmlformats.org/officeDocument/2006/math">
                              <m:r>
                                <a:rPr lang="en-US" sz="3200" b="0" i="1" smtClean="0">
                                  <a:latin typeface="Cambria Math"/>
                                </a:rPr>
                                <m:t>𝐷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∨¬</m:t>
                              </m:r>
                              <m:r>
                                <a:rPr lang="en-US" sz="32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𝑙</m:t>
                              </m:r>
                            </m:oMath>
                          </a14:m>
                          <a:r>
                            <a:rPr lang="en-US" sz="32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a:t> </a:t>
                          </a:r>
                          <a:endParaRPr lang="en-US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0" i="1" smtClean="0">
                                    <a:latin typeface="Cambria Math"/>
                                  </a:rPr>
                                  <m:t>⇒</m:t>
                                </m:r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3200" b="0" i="1" smtClean="0">
                                    <a:latin typeface="Cambria Math"/>
                                  </a:rPr>
                                  <m:t>𝐶</m:t>
                                </m:r>
                                <m:r>
                                  <a:rPr lang="en-US" sz="3200" b="0" i="1" smtClean="0">
                                    <a:latin typeface="Cambria Math"/>
                                  </a:rPr>
                                  <m:t>∨</m:t>
                                </m:r>
                                <m:r>
                                  <a:rPr lang="en-US" sz="3200" b="0" i="1" smtClean="0">
                                    <a:latin typeface="Cambria Math"/>
                                  </a:rPr>
                                  <m:t>𝐷</m:t>
                                </m:r>
                              </m:oMath>
                            </m:oMathPara>
                          </a14:m>
                          <a:endParaRPr lang="en-US" sz="3200" b="0" i="1" dirty="0" smtClean="0">
                            <a:latin typeface="Cambria Math"/>
                          </a:endParaRPr>
                        </a:p>
                        <a:p>
                          <a:endParaRPr lang="en-US" sz="3200" dirty="0"/>
                        </a:p>
                      </a:txBody>
                      <a:tcPr/>
                    </a:tc>
                  </a:tr>
                  <a:tr h="941294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sz="3200" b="0" i="1" smtClean="0">
                                  <a:latin typeface="Cambria Math"/>
                                </a:rPr>
                                <m:t>𝑙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,</m:t>
                              </m:r>
                            </m:oMath>
                          </a14:m>
                          <a:r>
                            <a:rPr lang="en-US" sz="3200" b="0" i="1" dirty="0" smtClean="0">
                              <a:latin typeface="Cambria Math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3200" b="0" i="1" smtClean="0">
                                  <a:latin typeface="Cambria Math"/>
                                </a:rPr>
                                <m:t>¬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𝑙</m:t>
                              </m:r>
                            </m:oMath>
                          </a14:m>
                          <a:r>
                            <a:rPr lang="en-US" sz="3200" b="0" i="1" dirty="0" smtClean="0">
                              <a:latin typeface="Cambria Math"/>
                            </a:rPr>
                            <a:t> </a:t>
                          </a:r>
                          <a:endParaRPr lang="en-US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0" i="1" smtClean="0">
                                    <a:latin typeface="Cambria Math"/>
                                  </a:rPr>
                                  <m:t>⇒</m:t>
                                </m:r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b="1" dirty="0" smtClean="0"/>
                            <a:t>unsat</a:t>
                          </a:r>
                          <a14:m>
                            <m:oMath xmlns:m="http://schemas.openxmlformats.org/officeDocument/2006/math">
                              <m:r>
                                <a:rPr lang="en-US" sz="3200" b="0" i="1" smtClean="0"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endParaRPr lang="en-US" sz="3200" dirty="0" smtClean="0"/>
                        </a:p>
                        <a:p>
                          <a:endParaRPr lang="en-US" sz="3200" dirty="0"/>
                        </a:p>
                      </a:txBody>
                      <a:tcPr/>
                    </a:tc>
                  </a:tr>
                  <a:tr h="327212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0936462"/>
                  </p:ext>
                </p:extLst>
              </p:nvPr>
            </p:nvGraphicFramePr>
            <p:xfrm>
              <a:off x="1828800" y="1600200"/>
              <a:ext cx="6096000" cy="2499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667000"/>
                    <a:gridCol w="717519"/>
                    <a:gridCol w="2711481"/>
                  </a:tblGrid>
                  <a:tr h="1066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t="-571" r="-128311" b="-13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74359" t="-571" r="-380342" b="-13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24719" t="-571" b="-134286"/>
                          </a:stretch>
                        </a:blipFill>
                      </a:tcPr>
                    </a:tc>
                  </a:tr>
                  <a:tr h="1066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t="-100571" r="-128311" b="-3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74359" t="-100571" r="-380342" b="-3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24719" t="-100571" b="-34286"/>
                          </a:stretch>
                        </a:blip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798358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Resolution: Example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4848225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350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Resolution: Example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8" y="1371600"/>
            <a:ext cx="823912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30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Resolution: Example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1323975"/>
            <a:ext cx="7943850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399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10552</TotalTime>
  <Words>1178</Words>
  <Application>Microsoft Office PowerPoint</Application>
  <PresentationFormat>On-screen Show (4:3)</PresentationFormat>
  <Paragraphs>374</Paragraphs>
  <Slides>57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2" baseType="lpstr">
      <vt:lpstr>Arial</vt:lpstr>
      <vt:lpstr>Calibri</vt:lpstr>
      <vt:lpstr>Cambria Math</vt:lpstr>
      <vt:lpstr>Segoe UI</vt:lpstr>
      <vt:lpstr>Office Theme</vt:lpstr>
      <vt:lpstr>Decision methods for arithmetic Third summer school on formal methods</vt:lpstr>
      <vt:lpstr>Symbolic Reasoning</vt:lpstr>
      <vt:lpstr>Saturation   x    Search</vt:lpstr>
      <vt:lpstr>SAT</vt:lpstr>
      <vt:lpstr>Two procedures</vt:lpstr>
      <vt:lpstr>Resolution</vt:lpstr>
      <vt:lpstr>Resolution: Example</vt:lpstr>
      <vt:lpstr>Resolution: Example</vt:lpstr>
      <vt:lpstr>Resolution: Example</vt:lpstr>
      <vt:lpstr>Resolution: Example</vt:lpstr>
      <vt:lpstr>Resolution: Example</vt:lpstr>
      <vt:lpstr>Resolution: Problem</vt:lpstr>
      <vt:lpstr>Unit Resolution</vt:lpstr>
      <vt:lpstr>DPLL</vt:lpstr>
      <vt:lpstr>DPLL</vt:lpstr>
      <vt:lpstr>DPLL</vt:lpstr>
      <vt:lpstr>DPLL</vt:lpstr>
      <vt:lpstr>DPLL</vt:lpstr>
      <vt:lpstr>DPLL</vt:lpstr>
      <vt:lpstr>DPLL</vt:lpstr>
      <vt:lpstr>CDCL: Conflict Driven Clause Learning</vt:lpstr>
      <vt:lpstr>MCSat</vt:lpstr>
      <vt:lpstr>MCSat</vt:lpstr>
      <vt:lpstr>MCSat</vt:lpstr>
      <vt:lpstr>MCSat</vt:lpstr>
      <vt:lpstr>MCSat</vt:lpstr>
      <vt:lpstr>MCSat</vt:lpstr>
      <vt:lpstr>MCSat</vt:lpstr>
      <vt:lpstr>MCSat</vt:lpstr>
      <vt:lpstr>MCSat</vt:lpstr>
      <vt:lpstr>PowerPoint Presentation</vt:lpstr>
      <vt:lpstr>MCSat</vt:lpstr>
      <vt:lpstr>MCSat</vt:lpstr>
      <vt:lpstr>MCSat</vt:lpstr>
      <vt:lpstr>MCSat</vt:lpstr>
      <vt:lpstr>MCSat – Finite Basis</vt:lpstr>
      <vt:lpstr>MCSat – Finite Basis</vt:lpstr>
      <vt:lpstr>MCSat – Finite Basis</vt:lpstr>
      <vt:lpstr>MCSat – Finite Basis</vt:lpstr>
      <vt:lpstr>MCSat – Finite Basis</vt:lpstr>
      <vt:lpstr>MCSat – Finite Basis</vt:lpstr>
      <vt:lpstr>MCSat – Finite Basis</vt:lpstr>
      <vt:lpstr>MCSat: Termination</vt:lpstr>
      <vt:lpstr>MCSat</vt:lpstr>
      <vt:lpstr>MCSat</vt:lpstr>
      <vt:lpstr>MCSat</vt:lpstr>
      <vt:lpstr>PowerPoint Presentation</vt:lpstr>
      <vt:lpstr>PowerPoint Presentation</vt:lpstr>
      <vt:lpstr>PowerPoint Presentation</vt:lpstr>
      <vt:lpstr>MCSat</vt:lpstr>
      <vt:lpstr>MCSat</vt:lpstr>
      <vt:lpstr>MCSat</vt:lpstr>
      <vt:lpstr>MCSat</vt:lpstr>
      <vt:lpstr>MCSat</vt:lpstr>
      <vt:lpstr>MCSat</vt:lpstr>
      <vt:lpstr>MCSat: Architecture</vt:lpstr>
      <vt:lpstr>MCSat: development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Margus Veanes</dc:creator>
  <cp:lastModifiedBy>Leonardo de Moura</cp:lastModifiedBy>
  <cp:revision>528</cp:revision>
  <dcterms:created xsi:type="dcterms:W3CDTF">2010-12-09T09:07:23Z</dcterms:created>
  <dcterms:modified xsi:type="dcterms:W3CDTF">2013-05-20T18:40:47Z</dcterms:modified>
</cp:coreProperties>
</file>